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566" r:id="rId3"/>
    <p:sldId id="607" r:id="rId4"/>
    <p:sldId id="617" r:id="rId5"/>
    <p:sldId id="624" r:id="rId6"/>
    <p:sldId id="581" r:id="rId7"/>
    <p:sldId id="577" r:id="rId8"/>
    <p:sldId id="583" r:id="rId9"/>
    <p:sldId id="584" r:id="rId10"/>
    <p:sldId id="609" r:id="rId11"/>
    <p:sldId id="610" r:id="rId12"/>
    <p:sldId id="611" r:id="rId13"/>
    <p:sldId id="586" r:id="rId14"/>
    <p:sldId id="628" r:id="rId15"/>
    <p:sldId id="592" r:id="rId16"/>
    <p:sldId id="594" r:id="rId17"/>
    <p:sldId id="596" r:id="rId18"/>
    <p:sldId id="597" r:id="rId19"/>
    <p:sldId id="622" r:id="rId20"/>
    <p:sldId id="600" r:id="rId21"/>
    <p:sldId id="602" r:id="rId22"/>
    <p:sldId id="606" r:id="rId23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FF9900"/>
    <a:srgbClr val="43F52B"/>
    <a:srgbClr val="A04646"/>
    <a:srgbClr val="74B71B"/>
    <a:srgbClr val="FF3300"/>
    <a:srgbClr val="000000"/>
    <a:srgbClr val="0860A8"/>
    <a:srgbClr val="25E70B"/>
    <a:srgbClr val="FF7575"/>
    <a:srgbClr val="5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56" autoAdjust="0"/>
    <p:restoredTop sz="88596" autoAdjust="0"/>
  </p:normalViewPr>
  <p:slideViewPr>
    <p:cSldViewPr>
      <p:cViewPr varScale="1">
        <p:scale>
          <a:sx n="70" d="100"/>
          <a:sy n="70" d="100"/>
        </p:scale>
        <p:origin x="-1056" y="-90"/>
      </p:cViewPr>
      <p:guideLst>
        <p:guide orient="horz" pos="2160"/>
        <p:guide pos="6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3F51A7E-C9B6-403D-94E5-9F93F39D0C9D}" type="datetimeFigureOut">
              <a:rPr lang="en-US" smtClean="0"/>
              <a:pPr/>
              <a:t>8/9/2012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FFFD011-EAFC-46FF-BD79-9293FAB85F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130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</a:t>
            </a:r>
            <a:r>
              <a:rPr lang="en-US" baseline="0" dirty="0"/>
              <a:t> spike is actually “correct” in the sense that a superposition of many spikes will eventually clean up into a correct, smooth solution.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FD011-EAFC-46FF-BD79-9293FAB85F5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suggests that we should look</a:t>
            </a:r>
            <a:r>
              <a:rPr lang="en-US" baseline="0"/>
              <a:t> for a modified kind of virtual light that “aggregates” this illumination the ilumination, by considering a bundle of incoming light reflecting from a non-zero surface area and producing an outgoing bundle.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FD011-EAFC-46FF-BD79-9293FAB85F5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0792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specifically, we will spread the light energy over the surfaces inside</a:t>
            </a:r>
            <a:r>
              <a:rPr lang="en-US" baseline="0" dirty="0" smtClean="0"/>
              <a:t> the sphere of radius r centered at the light position p. And the contribution of the light will be computed as an integral over the solid angle subtended by the </a:t>
            </a:r>
            <a:r>
              <a:rPr lang="en-US" baseline="0" smtClean="0"/>
              <a:t>sphere.</a:t>
            </a:r>
          </a:p>
          <a:p>
            <a:endParaRPr lang="en-US" baseline="0" smtClean="0"/>
          </a:p>
          <a:p>
            <a:r>
              <a:rPr lang="en-US" baseline="0" smtClean="0"/>
              <a:t>This can be seen as an analogy to photon mapping: A photon contributes to all surfaces within radius r, and an additional final gather operator uses the “splatted” illumination to light other surfaces.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FD011-EAFC-46FF-BD79-9293FAB85F5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Let’s write down the formula for the contribution of such a light to the surface point x. We have</a:t>
            </a:r>
            <a:r>
              <a:rPr lang="en-US" baseline="0" dirty="0" smtClean="0"/>
              <a:t> the integration over the solid angle. The integrand is a product of the following terms: the cosine weighted BRDF at the surface, next, the BRDF at the point y n the vicinity of the light location. Finally, we have an indicator term that is zero for all the directions that correspond to surface point y outside the sphere. We normalize the integration by the expected surface area inside the sphere, pi*r^2, and multiply by the light flux.</a:t>
            </a:r>
          </a:p>
          <a:p>
            <a:r>
              <a:rPr lang="en-US" dirty="0" smtClean="0"/>
              <a:t>To</a:t>
            </a:r>
            <a:r>
              <a:rPr lang="en-US" baseline="0" dirty="0" smtClean="0"/>
              <a:t> avoid this indicator term, we could define the light contribution as an integral over a disk area. Unfortunately, doing that re-introduces the infamous 1/dist^2 term and produces bad results (we tried it).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FD011-EAFC-46FF-BD79-9293FAB85F5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mtClean="0"/>
              <a:t>As I mentioned, we can use stratified</a:t>
            </a:r>
            <a:r>
              <a:rPr lang="cs-CZ" baseline="0" smtClean="0"/>
              <a:t> </a:t>
            </a:r>
            <a:r>
              <a:rPr lang="cs-CZ" smtClean="0"/>
              <a:t>Monte Carlo to compute the</a:t>
            </a:r>
            <a:r>
              <a:rPr lang="cs-CZ" baseline="0" smtClean="0"/>
              <a:t> VSL integral. </a:t>
            </a:r>
            <a:r>
              <a:rPr lang="cs-CZ" smtClean="0"/>
              <a:t>One possible issue, in case one or both of the BRDFs involved have a glossy component,</a:t>
            </a:r>
            <a:r>
              <a:rPr lang="cs-CZ" baseline="0" smtClean="0"/>
              <a:t> is that uniform sampling of the solid angle cone will not be well adapted to the integrand and lead to noise.</a:t>
            </a:r>
            <a:endParaRPr lang="cs-CZ" smtClean="0"/>
          </a:p>
          <a:p>
            <a:endParaRPr lang="cs-CZ" smtClean="0"/>
          </a:p>
          <a:p>
            <a:r>
              <a:rPr lang="cs-CZ" smtClean="0"/>
              <a:t>However,</a:t>
            </a:r>
            <a:r>
              <a:rPr lang="cs-CZ" baseline="0" smtClean="0"/>
              <a:t> we can</a:t>
            </a:r>
            <a:r>
              <a:rPr lang="cs-CZ" smtClean="0"/>
              <a:t> use multiple</a:t>
            </a:r>
            <a:r>
              <a:rPr lang="cs-CZ" baseline="0" smtClean="0"/>
              <a:t> importance sampling </a:t>
            </a:r>
            <a:r>
              <a:rPr lang="en-US" baseline="0" smtClean="0"/>
              <a:t>–</a:t>
            </a:r>
            <a:r>
              <a:rPr lang="cs-CZ" baseline="0" smtClean="0"/>
              <a:t> a variation of the same technique used in bidirectional path tracing. In addition to cone sampling, we can importance-sample either of the two BRDFs, and combine these estimators using the classic balance heuristic.</a:t>
            </a:r>
          </a:p>
          <a:p>
            <a:endParaRPr lang="cs-CZ" baseline="0" smtClean="0"/>
          </a:p>
          <a:p>
            <a:r>
              <a:rPr lang="cs-CZ" baseline="0" smtClean="0"/>
              <a:t>You can find the shader that computes the VSL integral online.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FD011-EAFC-46FF-BD79-9293FAB85F5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mtClean="0"/>
              <a:t>Here‘s an example of the results we can get with VSLs. This</a:t>
            </a:r>
            <a:r>
              <a:rPr lang="cs-CZ" baseline="0" smtClean="0"/>
              <a:t> scene is lit by mostly indirect light, through reflection from the shiny metallic surface on the right. There are several other highly glossy and anisotropic materials.</a:t>
            </a:r>
          </a:p>
          <a:p>
            <a:endParaRPr lang="cs-CZ" baseline="0" smtClean="0"/>
          </a:p>
          <a:p>
            <a:r>
              <a:rPr lang="cs-CZ" baseline="0" smtClean="0"/>
              <a:t>The image computed using the classic approach of clamping and diffuse VPLs looks clean but obviously dark, with some metals close to black.</a:t>
            </a:r>
          </a:p>
          <a:p>
            <a:endParaRPr lang="cs-CZ" baseline="0" smtClean="0"/>
          </a:p>
          <a:p>
            <a:r>
              <a:rPr lang="cs-CZ" baseline="0" smtClean="0"/>
              <a:t>In constrast, the VSL image is quite close to the path-traced ground truth, with a bit of blurring.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FD011-EAFC-46FF-BD79-9293FAB85F5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mtClean="0"/>
              <a:t>This tableau consists of</a:t>
            </a:r>
            <a:r>
              <a:rPr lang="cs-CZ" baseline="0" smtClean="0"/>
              <a:t> an anisotropic metallic plane with some objects, and 3 strong directional lights. This is a really bad case for clamping, which removes much of the reflection. On the other hand, VSLs capture it nicely, only slightly blurred.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FD011-EAFC-46FF-BD79-9293FAB85F5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mtClean="0"/>
              <a:t>From the results it is apparent that the</a:t>
            </a:r>
            <a:r>
              <a:rPr lang="cs-CZ" baseline="0" smtClean="0"/>
              <a:t> main limitation of VSLs is bias in the form of blurring. However, this is a very predictable effect, and in many cases may be acceptable. It is also consistent similar to photon mapping </a:t>
            </a:r>
            <a:r>
              <a:rPr lang="en-US" baseline="0" smtClean="0"/>
              <a:t>–</a:t>
            </a:r>
            <a:r>
              <a:rPr lang="cs-CZ" baseline="0" smtClean="0"/>
              <a:t> results get more correct as VSL number increases (and therefore VSL radii decrease).</a:t>
            </a:r>
          </a:p>
          <a:p>
            <a:endParaRPr lang="cs-CZ" baseline="0" smtClean="0"/>
          </a:p>
          <a:p>
            <a:r>
              <a:rPr lang="cs-CZ" smtClean="0"/>
              <a:t>Jaroslav</a:t>
            </a:r>
            <a:r>
              <a:rPr lang="cs-CZ" baseline="0" smtClean="0"/>
              <a:t> will later decribe the local light technique, which improves upon this limitation of VSLs, at the cost of somewhat higher complexity.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FD011-EAFC-46FF-BD79-9293FAB85F5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/>
              <a:t>Despite the blur, the error</a:t>
            </a:r>
            <a:r>
              <a:rPr lang="cs-CZ" baseline="0"/>
              <a:t> is clearly decreased compared to clamped diffuse VPLs.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FD011-EAFC-46FF-BD79-9293FAB85F5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Recently, similar</a:t>
            </a:r>
            <a:r>
              <a:rPr lang="en-US" baseline="0"/>
              <a:t> VPL improvements have been introduced by Novak et al. in cases of volumetric media, leading to the concepts of virtual ray lights and virtual beam lights.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FD011-EAFC-46FF-BD79-9293FAB85F5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336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 this part of the course, I will </a:t>
            </a:r>
            <a:r>
              <a:rPr lang="en-US" smtClean="0"/>
              <a:t>discuss</a:t>
            </a:r>
            <a:r>
              <a:rPr lang="en-US" baseline="0" smtClean="0"/>
              <a:t> virtual spherical lights, a technique that can reduce the energy loss problems encountered with standard formulations of virtual point lights.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One important application is architectural or industrial previews. They often contain a significant fractions of</a:t>
            </a:r>
            <a:r>
              <a:rPr lang="en-US" baseline="0" dirty="0" smtClean="0"/>
              <a:t> </a:t>
            </a:r>
            <a:r>
              <a:rPr lang="en-US" dirty="0" smtClean="0"/>
              <a:t>glossy</a:t>
            </a:r>
            <a:r>
              <a:rPr lang="en-US" baseline="0" dirty="0" smtClean="0"/>
              <a:t> materials, which create </a:t>
            </a:r>
            <a:r>
              <a:rPr lang="en-US" baseline="0" dirty="0" err="1" smtClean="0"/>
              <a:t>interreflections</a:t>
            </a:r>
            <a:r>
              <a:rPr lang="en-US" baseline="0" dirty="0" smtClean="0"/>
              <a:t> that cannot be neglected.</a:t>
            </a:r>
            <a:r>
              <a:rPr lang="en-US" dirty="0" smtClean="0"/>
              <a:t> These</a:t>
            </a:r>
            <a:r>
              <a:rPr lang="en-US" baseline="0" dirty="0" smtClean="0"/>
              <a:t> are somewhat extreme examples: their appearance is completely dominated by glossy inter-reflections. But they do present nice examples of scenes that will bring classic many-light algorithms to their knees.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FD011-EAFC-46FF-BD79-9293FAB85F5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 also wanted to mention a talk tomorrow about</a:t>
            </a:r>
            <a:r>
              <a:rPr lang="en-US" baseline="0"/>
              <a:t> a different approach to counter the energy loss due to clamping: progressively increasing the clamping constant as more and more runs of a many-light algorithm are averaged.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FD011-EAFC-46FF-BD79-9293FAB85F5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158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FD011-EAFC-46FF-BD79-9293FAB85F5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490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</a:t>
            </a:r>
            <a:r>
              <a:rPr lang="en-US" baseline="0" dirty="0" smtClean="0"/>
              <a:t> you render the scene with VPLs defined this way your will get an image with a lot of splotches. Each splotch corresponds to the spike in the emission distribution of a single VPL. For example, the streak on the ceiling is caused by a VPL located on a highly anisotropic glossy surface.</a:t>
            </a:r>
          </a:p>
          <a:p>
            <a:r>
              <a:rPr lang="en-US" baseline="0" dirty="0" smtClean="0"/>
              <a:t>The common solution in instant </a:t>
            </a:r>
            <a:r>
              <a:rPr lang="en-US" baseline="0" dirty="0" err="1" smtClean="0"/>
              <a:t>radiosity</a:t>
            </a:r>
            <a:r>
              <a:rPr lang="en-US" baseline="0" dirty="0" smtClean="0"/>
              <a:t> is to ignore the glossy component of the BRDF at the light location which produces VPLs with very uniform emission distribution.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FD011-EAFC-46FF-BD79-9293FAB85F5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Here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what</a:t>
            </a:r>
            <a:r>
              <a:rPr lang="cs-CZ" dirty="0" smtClean="0"/>
              <a:t> a VPL </a:t>
            </a:r>
            <a:r>
              <a:rPr lang="cs-CZ" dirty="0" err="1" smtClean="0"/>
              <a:t>emission</a:t>
            </a:r>
            <a:r>
              <a:rPr lang="cs-CZ" dirty="0" smtClean="0"/>
              <a:t> </a:t>
            </a:r>
            <a:r>
              <a:rPr lang="cs-CZ" dirty="0" err="1" smtClean="0"/>
              <a:t>function</a:t>
            </a:r>
            <a:r>
              <a:rPr lang="cs-CZ" dirty="0" smtClean="0"/>
              <a:t> </a:t>
            </a:r>
            <a:r>
              <a:rPr lang="cs-CZ" dirty="0" err="1" smtClean="0"/>
              <a:t>should</a:t>
            </a:r>
            <a:r>
              <a:rPr lang="cs-CZ" dirty="0" smtClean="0"/>
              <a:t> </a:t>
            </a:r>
            <a:r>
              <a:rPr lang="cs-CZ" dirty="0" err="1" smtClean="0"/>
              <a:t>look</a:t>
            </a:r>
            <a:r>
              <a:rPr lang="cs-CZ" dirty="0" smtClean="0"/>
              <a:t> </a:t>
            </a:r>
            <a:r>
              <a:rPr lang="cs-CZ" dirty="0" err="1" smtClean="0"/>
              <a:t>like</a:t>
            </a:r>
            <a:r>
              <a:rPr lang="cs-CZ" dirty="0" smtClean="0"/>
              <a:t> to </a:t>
            </a:r>
            <a:r>
              <a:rPr lang="cs-CZ" dirty="0" err="1" smtClean="0"/>
              <a:t>give</a:t>
            </a:r>
            <a:r>
              <a:rPr lang="cs-CZ" dirty="0" smtClean="0"/>
              <a:t> </a:t>
            </a:r>
            <a:r>
              <a:rPr lang="cs-CZ" dirty="0" err="1" smtClean="0"/>
              <a:t>unbiased</a:t>
            </a:r>
            <a:r>
              <a:rPr lang="cs-CZ" dirty="0" smtClean="0"/>
              <a:t> </a:t>
            </a:r>
            <a:r>
              <a:rPr lang="cs-CZ" dirty="0" err="1" smtClean="0"/>
              <a:t>results</a:t>
            </a:r>
            <a:r>
              <a:rPr lang="cs-CZ" dirty="0" smtClean="0"/>
              <a:t>:</a:t>
            </a:r>
            <a:r>
              <a:rPr lang="cs-CZ" baseline="0" dirty="0" smtClean="0"/>
              <a:t> </a:t>
            </a:r>
            <a:r>
              <a:rPr lang="cs-CZ" baseline="0" dirty="0" err="1" smtClean="0"/>
              <a:t>it</a:t>
            </a:r>
            <a:r>
              <a:rPr lang="cs-CZ" baseline="0" dirty="0" smtClean="0"/>
              <a:t> </a:t>
            </a:r>
            <a:r>
              <a:rPr lang="cs-CZ" baseline="0" dirty="0" err="1" smtClean="0"/>
              <a:t>is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simply</a:t>
            </a:r>
            <a:r>
              <a:rPr lang="cs-CZ" baseline="0" dirty="0" smtClean="0"/>
              <a:t> a </a:t>
            </a:r>
            <a:r>
              <a:rPr lang="cs-CZ" baseline="0" dirty="0" err="1" smtClean="0"/>
              <a:t>combination</a:t>
            </a:r>
            <a:r>
              <a:rPr lang="cs-CZ" baseline="0" dirty="0" smtClean="0"/>
              <a:t> </a:t>
            </a:r>
            <a:r>
              <a:rPr lang="cs-CZ" baseline="0" dirty="0" err="1" smtClean="0"/>
              <a:t>of</a:t>
            </a:r>
            <a:r>
              <a:rPr lang="cs-CZ" baseline="0" dirty="0" smtClean="0"/>
              <a:t> a </a:t>
            </a:r>
            <a:r>
              <a:rPr lang="cs-CZ" baseline="0" dirty="0" err="1" smtClean="0"/>
              <a:t>diffuse</a:t>
            </a:r>
            <a:r>
              <a:rPr lang="cs-CZ" baseline="0" dirty="0" smtClean="0"/>
              <a:t> and </a:t>
            </a:r>
            <a:r>
              <a:rPr lang="cs-CZ" baseline="0" dirty="0" err="1" smtClean="0"/>
              <a:t>glossy</a:t>
            </a:r>
            <a:r>
              <a:rPr lang="cs-CZ" baseline="0" dirty="0" smtClean="0"/>
              <a:t> BRDF lobe </a:t>
            </a:r>
            <a:r>
              <a:rPr lang="cs-CZ" baseline="0" dirty="0" err="1" smtClean="0"/>
              <a:t>corresponding</a:t>
            </a:r>
            <a:r>
              <a:rPr lang="cs-CZ" baseline="0" dirty="0" smtClean="0"/>
              <a:t> to </a:t>
            </a:r>
            <a:r>
              <a:rPr lang="cs-CZ" baseline="0" dirty="0" err="1" smtClean="0"/>
              <a:t>the</a:t>
            </a:r>
            <a:r>
              <a:rPr lang="cs-CZ" baseline="0" dirty="0" smtClean="0"/>
              <a:t> incoming </a:t>
            </a:r>
            <a:r>
              <a:rPr lang="cs-CZ" baseline="0" dirty="0" err="1" smtClean="0"/>
              <a:t>direction</a:t>
            </a:r>
            <a:r>
              <a:rPr lang="cs-CZ" baseline="0" dirty="0" smtClean="0"/>
              <a:t> </a:t>
            </a:r>
            <a:r>
              <a:rPr lang="cs-CZ" baseline="0" dirty="0" err="1" smtClean="0"/>
              <a:t>of</a:t>
            </a:r>
            <a:r>
              <a:rPr lang="cs-CZ" baseline="0" dirty="0" smtClean="0"/>
              <a:t> </a:t>
            </a:r>
            <a:r>
              <a:rPr lang="cs-CZ" baseline="0" dirty="0" err="1" smtClean="0"/>
              <a:t>the</a:t>
            </a:r>
            <a:r>
              <a:rPr lang="cs-CZ" baseline="0" dirty="0" smtClean="0"/>
              <a:t> VPL, </a:t>
            </a:r>
            <a:r>
              <a:rPr lang="cs-CZ" baseline="0" dirty="0" err="1" smtClean="0"/>
              <a:t>multiplied</a:t>
            </a:r>
            <a:r>
              <a:rPr lang="cs-CZ" baseline="0" dirty="0" smtClean="0"/>
              <a:t> by </a:t>
            </a:r>
            <a:r>
              <a:rPr lang="cs-CZ" baseline="0" dirty="0" err="1" smtClean="0"/>
              <a:t>the</a:t>
            </a:r>
            <a:r>
              <a:rPr lang="cs-CZ" baseline="0" dirty="0" smtClean="0"/>
              <a:t> cosine term.</a:t>
            </a:r>
          </a:p>
          <a:p>
            <a:endParaRPr lang="cs-CZ" baseline="0" dirty="0" smtClean="0"/>
          </a:p>
          <a:p>
            <a:r>
              <a:rPr lang="cs-CZ" baseline="0" dirty="0" err="1" smtClean="0"/>
              <a:t>We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can</a:t>
            </a:r>
            <a:r>
              <a:rPr lang="cs-CZ" baseline="0" dirty="0" smtClean="0"/>
              <a:t> </a:t>
            </a:r>
            <a:r>
              <a:rPr lang="cs-CZ" baseline="0" dirty="0" err="1" smtClean="0"/>
              <a:t>easily</a:t>
            </a:r>
            <a:r>
              <a:rPr lang="cs-CZ" baseline="0" dirty="0" smtClean="0"/>
              <a:t> </a:t>
            </a:r>
            <a:r>
              <a:rPr lang="cs-CZ" baseline="0" dirty="0" err="1" smtClean="0"/>
              <a:t>see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the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issue</a:t>
            </a:r>
            <a:r>
              <a:rPr lang="cs-CZ" baseline="0" dirty="0" smtClean="0"/>
              <a:t> </a:t>
            </a:r>
            <a:r>
              <a:rPr lang="en-US" baseline="0" dirty="0" smtClean="0"/>
              <a:t>–</a:t>
            </a:r>
            <a:r>
              <a:rPr lang="cs-CZ" baseline="0" dirty="0" smtClean="0"/>
              <a:t> </a:t>
            </a:r>
            <a:r>
              <a:rPr lang="cs-CZ" baseline="0" dirty="0" err="1" smtClean="0"/>
              <a:t>if</a:t>
            </a:r>
            <a:r>
              <a:rPr lang="cs-CZ" baseline="0" dirty="0" smtClean="0"/>
              <a:t> </a:t>
            </a:r>
            <a:r>
              <a:rPr lang="cs-CZ" baseline="0" dirty="0" err="1" smtClean="0"/>
              <a:t>the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surface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is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highly</a:t>
            </a:r>
            <a:r>
              <a:rPr lang="cs-CZ" baseline="0" dirty="0" smtClean="0"/>
              <a:t> </a:t>
            </a:r>
            <a:r>
              <a:rPr lang="cs-CZ" baseline="0" dirty="0" err="1" smtClean="0"/>
              <a:t>glossy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the</a:t>
            </a:r>
            <a:r>
              <a:rPr lang="cs-CZ" baseline="0" dirty="0" smtClean="0"/>
              <a:t> BRDF lobe </a:t>
            </a:r>
            <a:r>
              <a:rPr lang="cs-CZ" baseline="0" dirty="0" err="1" smtClean="0"/>
              <a:t>will</a:t>
            </a:r>
            <a:r>
              <a:rPr lang="cs-CZ" baseline="0" dirty="0" smtClean="0"/>
              <a:t> </a:t>
            </a:r>
            <a:r>
              <a:rPr lang="cs-CZ" baseline="0" dirty="0" err="1" smtClean="0"/>
              <a:t>function</a:t>
            </a:r>
            <a:r>
              <a:rPr lang="cs-CZ" baseline="0" dirty="0" smtClean="0"/>
              <a:t> as a „laser“ </a:t>
            </a:r>
            <a:r>
              <a:rPr lang="cs-CZ" baseline="0" dirty="0" err="1" smtClean="0"/>
              <a:t>light</a:t>
            </a:r>
            <a:r>
              <a:rPr lang="cs-CZ" baseline="0" dirty="0" smtClean="0"/>
              <a:t> </a:t>
            </a:r>
            <a:r>
              <a:rPr lang="cs-CZ" baseline="0" dirty="0" err="1" smtClean="0"/>
              <a:t>that</a:t>
            </a:r>
            <a:r>
              <a:rPr lang="cs-CZ" baseline="0" dirty="0" smtClean="0"/>
              <a:t> </a:t>
            </a:r>
            <a:r>
              <a:rPr lang="cs-CZ" baseline="0" dirty="0" err="1" smtClean="0"/>
              <a:t>will</a:t>
            </a:r>
            <a:r>
              <a:rPr lang="cs-CZ" baseline="0" dirty="0" smtClean="0"/>
              <a:t> </a:t>
            </a:r>
            <a:r>
              <a:rPr lang="cs-CZ" baseline="0" dirty="0" err="1" smtClean="0"/>
              <a:t>create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unacceptable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spikes</a:t>
            </a:r>
            <a:r>
              <a:rPr lang="cs-CZ" baseline="0" dirty="0" smtClean="0"/>
              <a:t> in </a:t>
            </a:r>
            <a:r>
              <a:rPr lang="cs-CZ" baseline="0" dirty="0" err="1" smtClean="0"/>
              <a:t>random</a:t>
            </a:r>
            <a:r>
              <a:rPr lang="cs-CZ" baseline="0" dirty="0" smtClean="0"/>
              <a:t> </a:t>
            </a:r>
            <a:r>
              <a:rPr lang="cs-CZ" baseline="0" dirty="0" err="1" smtClean="0"/>
              <a:t>places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around</a:t>
            </a:r>
            <a:r>
              <a:rPr lang="cs-CZ" baseline="0" dirty="0" smtClean="0"/>
              <a:t> </a:t>
            </a:r>
            <a:r>
              <a:rPr lang="cs-CZ" baseline="0" dirty="0" err="1" smtClean="0"/>
              <a:t>the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scene</a:t>
            </a:r>
            <a:r>
              <a:rPr lang="cs-CZ" baseline="0" dirty="0" smtClean="0"/>
              <a:t>. </a:t>
            </a:r>
            <a:r>
              <a:rPr lang="cs-CZ" baseline="0" dirty="0" err="1" smtClean="0"/>
              <a:t>This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problem</a:t>
            </a:r>
            <a:r>
              <a:rPr lang="cs-CZ" baseline="0" dirty="0" smtClean="0"/>
              <a:t> </a:t>
            </a:r>
            <a:r>
              <a:rPr lang="cs-CZ" baseline="0" dirty="0" err="1" smtClean="0"/>
              <a:t>is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usually</a:t>
            </a:r>
            <a:r>
              <a:rPr lang="cs-CZ" baseline="0" dirty="0" smtClean="0"/>
              <a:t> </a:t>
            </a:r>
            <a:r>
              <a:rPr lang="cs-CZ" baseline="0" dirty="0" err="1" smtClean="0"/>
              <a:t>avoided</a:t>
            </a:r>
            <a:r>
              <a:rPr lang="cs-CZ" baseline="0" dirty="0" smtClean="0"/>
              <a:t> </a:t>
            </a:r>
            <a:r>
              <a:rPr lang="cs-CZ" baseline="0" smtClean="0"/>
              <a:t>by not including </a:t>
            </a:r>
            <a:r>
              <a:rPr lang="cs-CZ" baseline="0" dirty="0" err="1" smtClean="0"/>
              <a:t>the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glossy</a:t>
            </a:r>
            <a:r>
              <a:rPr lang="cs-CZ" baseline="0" dirty="0" smtClean="0"/>
              <a:t> </a:t>
            </a:r>
            <a:r>
              <a:rPr lang="cs-CZ" baseline="0" dirty="0" err="1" smtClean="0"/>
              <a:t>contribution</a:t>
            </a:r>
            <a:r>
              <a:rPr lang="cs-CZ" baseline="0" dirty="0" smtClean="0"/>
              <a:t> </a:t>
            </a:r>
            <a:r>
              <a:rPr lang="cs-CZ" baseline="0" dirty="0" err="1" smtClean="0"/>
              <a:t>of</a:t>
            </a:r>
            <a:r>
              <a:rPr lang="cs-CZ" baseline="0" dirty="0" smtClean="0"/>
              <a:t> </a:t>
            </a:r>
            <a:r>
              <a:rPr lang="cs-CZ" baseline="0" dirty="0" err="1" smtClean="0"/>
              <a:t>the</a:t>
            </a:r>
            <a:r>
              <a:rPr lang="cs-CZ" baseline="0" dirty="0" smtClean="0"/>
              <a:t> VPL, </a:t>
            </a:r>
            <a:r>
              <a:rPr lang="cs-CZ" baseline="0" dirty="0" err="1" smtClean="0"/>
              <a:t>which</a:t>
            </a:r>
            <a:r>
              <a:rPr lang="cs-CZ" baseline="0" dirty="0" smtClean="0"/>
              <a:t> </a:t>
            </a:r>
            <a:r>
              <a:rPr lang="cs-CZ" baseline="0" dirty="0" err="1" smtClean="0"/>
              <a:t>is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clearly</a:t>
            </a:r>
            <a:r>
              <a:rPr lang="cs-CZ" baseline="0" dirty="0" smtClean="0"/>
              <a:t> </a:t>
            </a:r>
            <a:r>
              <a:rPr lang="cs-CZ" baseline="0" err="1" smtClean="0"/>
              <a:t>suboptimal</a:t>
            </a:r>
            <a:r>
              <a:rPr lang="cs-CZ" baseline="0" smtClean="0"/>
              <a:t>.</a:t>
            </a:r>
          </a:p>
          <a:p>
            <a:endParaRPr lang="cs-CZ" baseline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FD011-EAFC-46FF-BD79-9293FAB85F5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mtClean="0"/>
              <a:t>However,</a:t>
            </a:r>
            <a:r>
              <a:rPr lang="cs-CZ" baseline="0" smtClean="0"/>
              <a:t> this will not be sufficient. As we move the VPL location p and the shading point x closer and closer to the corner, the VPL contribution will go to infinity. This problem will be even worse if the BRDF at x is also glossy (remember, we only removed the glossy BRDF from the VPL location p).</a:t>
            </a:r>
          </a:p>
          <a:p>
            <a:endParaRPr lang="cs-CZ" baseline="0" smtClean="0"/>
          </a:p>
          <a:p>
            <a:r>
              <a:rPr lang="cs-CZ" baseline="0" smtClean="0"/>
              <a:t>The common solution to this is to clamp the VPL contribution to a user-specified maximum value. This not only removes illumination, but introduces another tricky parameter to the user, which is difficult to set automatically.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FD011-EAFC-46FF-BD79-9293FAB85F5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smtClean="0"/>
              <a:t>In this kitchen scene, </a:t>
            </a:r>
            <a:r>
              <a:rPr lang="en-US" baseline="0" dirty="0" smtClean="0"/>
              <a:t>instant </a:t>
            </a:r>
            <a:r>
              <a:rPr lang="en-US" baseline="0" err="1" smtClean="0"/>
              <a:t>radiosity</a:t>
            </a:r>
            <a:r>
              <a:rPr lang="en-US" baseline="0" smtClean="0"/>
              <a:t> misses some important parts </a:t>
            </a:r>
            <a:r>
              <a:rPr lang="en-US" baseline="0" dirty="0" smtClean="0"/>
              <a:t>of light transport, which results in serious illumination loss on glossy surfaces, as you can see on the range hood or the counter.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FD011-EAFC-46FF-BD79-9293FAB85F5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illumination loss problem hasn’t been extensively</a:t>
            </a:r>
            <a:r>
              <a:rPr lang="en-US" baseline="0" dirty="0" smtClean="0"/>
              <a:t> discussed in previous work with the exception of the paper by </a:t>
            </a:r>
            <a:r>
              <a:rPr lang="en-US" baseline="0" dirty="0" err="1" smtClean="0"/>
              <a:t>Kollig</a:t>
            </a:r>
            <a:r>
              <a:rPr lang="en-US" baseline="0" dirty="0" smtClean="0"/>
              <a:t> and Keller, who propose to compensate for the missing energy by path tracing. Unfortunately, in glossy scenes, their compensation </a:t>
            </a:r>
            <a:r>
              <a:rPr lang="en-US" baseline="0" smtClean="0"/>
              <a:t>methods can be </a:t>
            </a:r>
            <a:r>
              <a:rPr lang="en-US" baseline="0" dirty="0" smtClean="0"/>
              <a:t>nearly as expensive as path tracing the entire image.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FD011-EAFC-46FF-BD79-9293FAB85F5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idea,</a:t>
            </a:r>
            <a:r>
              <a:rPr lang="en-US" baseline="0" dirty="0" smtClean="0"/>
              <a:t> on the other hand, is to prevent the illumination loss in the first place, rather than </a:t>
            </a:r>
            <a:r>
              <a:rPr lang="en-US" baseline="0" smtClean="0"/>
              <a:t>trying to </a:t>
            </a:r>
            <a:r>
              <a:rPr lang="en-US" baseline="0" dirty="0" smtClean="0"/>
              <a:t>compensate for it. We achieve this by introducing a new type of light, the VSL, that overcomes some of the problems of VPLs.</a:t>
            </a:r>
          </a:p>
          <a:p>
            <a:r>
              <a:rPr lang="en-US" baseline="0" dirty="0" smtClean="0"/>
              <a:t>With this new type of light, we are able to render images very similar to the reference yet in much shorter time.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FD011-EAFC-46FF-BD79-9293FAB85F5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</a:t>
            </a:r>
            <a:r>
              <a:rPr lang="en-US" baseline="0" dirty="0"/>
              <a:t> I mentioned, the glossy lobe of a VPL, if unclamped, will act as a “laser light” and create spikes on other surfaces.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FD011-EAFC-46FF-BD79-9293FAB85F5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EA7AB-50B9-4C6F-9A89-84E2974FF753}" type="datetime1">
              <a:rPr lang="en-US" smtClean="0"/>
              <a:pPr/>
              <a:t>8/9/2012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FF93-6752-4963-BFEC-D6C28289FC54}" type="datetime1">
              <a:rPr lang="en-US" smtClean="0"/>
              <a:pPr/>
              <a:t>8/9/2012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AEAE0-57F7-437A-A069-0B4A78893988}" type="datetime1">
              <a:rPr lang="en-US" smtClean="0"/>
              <a:pPr/>
              <a:t>8/9/2012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106F34-6F2F-4716-A7EC-D1845DD5D1E7}" type="datetime1">
              <a:rPr lang="en-US" smtClean="0">
                <a:solidFill>
                  <a:srgbClr val="FFFFFF"/>
                </a:solidFill>
              </a:rPr>
              <a:pPr/>
              <a:t>8/9/2012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399A5-7D58-400F-8222-FEFF6E9CA5C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943C3E-55C6-43A3-B3C9-740CC03875BA}" type="datetime1">
              <a:rPr lang="en-US" smtClean="0">
                <a:solidFill>
                  <a:srgbClr val="FFFFFF"/>
                </a:solidFill>
              </a:rPr>
              <a:pPr/>
              <a:t>8/9/2012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0400" y="6477000"/>
            <a:ext cx="2133600" cy="3810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069EF-2218-4AB1-8D37-562BB864C2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F37FC2-C2C6-4314-9791-BDA29737912A}" type="datetime1">
              <a:rPr lang="en-US" smtClean="0">
                <a:solidFill>
                  <a:srgbClr val="FFFFFF"/>
                </a:solidFill>
              </a:rPr>
              <a:pPr/>
              <a:t>8/9/2012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68F69-5FF7-484D-A0E9-376D606C271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4425"/>
            <a:ext cx="4038600" cy="5011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4425"/>
            <a:ext cx="4038600" cy="5011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55C876-2DB3-4BBC-8189-5F4FF61CCEB7}" type="datetime1">
              <a:rPr lang="en-US" smtClean="0">
                <a:solidFill>
                  <a:srgbClr val="FFFFFF"/>
                </a:solidFill>
              </a:rPr>
              <a:pPr/>
              <a:t>8/9/2012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463" y="6242050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783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BB768F-2CCD-412A-8D63-012715D3E4D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C541CB-785A-4524-8F25-64CD281ED82B}" type="datetime1">
              <a:rPr lang="en-US" smtClean="0">
                <a:solidFill>
                  <a:srgbClr val="FFFFFF"/>
                </a:solidFill>
              </a:rPr>
              <a:pPr/>
              <a:t>8/9/2012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25463" y="6242050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783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802E0E-C0A4-44B8-8995-DE92B8A8208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BC6265-62A8-4114-8F5A-B04A2CB57BD7}" type="datetime1">
              <a:rPr lang="en-US" smtClean="0">
                <a:solidFill>
                  <a:srgbClr val="FFFFFF"/>
                </a:solidFill>
              </a:rPr>
              <a:pPr/>
              <a:t>8/9/2012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463" y="6242050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783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A91CD84-6A4F-4F23-96C6-1BABBB692B3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9A5FA7-9846-42F3-92AC-499A66F10EEC}" type="datetime1">
              <a:rPr lang="en-US" smtClean="0">
                <a:solidFill>
                  <a:srgbClr val="FFFFFF"/>
                </a:solidFill>
              </a:rPr>
              <a:pPr/>
              <a:t>8/9/2012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400"/>
            </a:lvl1pPr>
          </a:lstStyle>
          <a:p>
            <a:fld id="{E0F7D031-70D9-4E45-88E6-1A0BFBF386D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1C7A5C-AAF6-450D-85F8-49E77F36ED6A}" type="datetime1">
              <a:rPr lang="en-US" smtClean="0">
                <a:solidFill>
                  <a:srgbClr val="FFFFFF"/>
                </a:solidFill>
              </a:rPr>
              <a:pPr/>
              <a:t>8/9/2012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463" y="6242050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783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3BC5B2-31F5-4DE1-9862-1A1E526885D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E0441-C5EF-4F3A-95CF-A307571B76B5}" type="datetime1">
              <a:rPr lang="en-US" smtClean="0"/>
              <a:pPr/>
              <a:t>8/9/2012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26CB31-873D-4D14-8B08-D3FC2D5021D7}" type="datetime1">
              <a:rPr lang="en-US" smtClean="0">
                <a:solidFill>
                  <a:srgbClr val="FFFFFF"/>
                </a:solidFill>
              </a:rPr>
              <a:pPr/>
              <a:t>8/9/2012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463" y="6242050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783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DDE6B8C-A290-4B34-8AF7-26629CACCE2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BA6DD5-FE61-4175-B03F-1CC9B25B9BC9}" type="datetime1">
              <a:rPr lang="en-US" smtClean="0">
                <a:solidFill>
                  <a:srgbClr val="FFFFFF"/>
                </a:solidFill>
              </a:rPr>
              <a:pPr/>
              <a:t>8/9/2012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463" y="6242050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783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C64734-04E5-4469-84B3-FDA2A4F2596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5725"/>
            <a:ext cx="2057400" cy="6040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5725"/>
            <a:ext cx="6019800" cy="6040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DA63EF-7E45-4746-8F0F-B1C6F7BF4391}" type="datetime1">
              <a:rPr lang="en-US" smtClean="0">
                <a:solidFill>
                  <a:srgbClr val="FFFFFF"/>
                </a:solidFill>
              </a:rPr>
              <a:pPr/>
              <a:t>8/9/2012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463" y="6242050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783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8FABDB-0B8B-4DCD-84FD-A21B9084C91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7838"/>
          </a:xfrm>
        </p:spPr>
        <p:txBody>
          <a:bodyPr/>
          <a:lstStyle>
            <a:lvl1pPr>
              <a:defRPr/>
            </a:lvl1pPr>
          </a:lstStyle>
          <a:p>
            <a:fld id="{4939ACD8-81E7-4309-B844-698C817E5062}" type="datetime1">
              <a:rPr lang="en-US" smtClean="0">
                <a:solidFill>
                  <a:srgbClr val="FFFFFF"/>
                </a:solidFill>
              </a:rPr>
              <a:pPr/>
              <a:t>8/9/2012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492875" y="136525"/>
            <a:ext cx="2133600" cy="4778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24DBB-35FA-49B5-8947-2950E366E0B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AE088-C87F-401B-896A-09A0941076CF}" type="datetime1">
              <a:rPr lang="en-US" smtClean="0">
                <a:solidFill>
                  <a:srgbClr val="FFFFFF"/>
                </a:solidFill>
              </a:rPr>
              <a:pPr/>
              <a:t>8/9/2012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5665FD8-4E9E-4973-B34D-EF03A9487E5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15ADE-7BDB-463E-891A-9996BA377EE8}" type="datetime1">
              <a:rPr lang="en-US" smtClean="0"/>
              <a:pPr/>
              <a:t>8/9/2012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4A2E-FFDC-44E3-B740-4AD019C31E4D}" type="datetime1">
              <a:rPr lang="en-US" smtClean="0"/>
              <a:pPr/>
              <a:t>8/9/2012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FE5AC-D5E5-4C9C-9836-76652A8F426C}" type="datetime1">
              <a:rPr lang="en-US" smtClean="0"/>
              <a:pPr/>
              <a:t>8/9/2012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3B21A-BE3E-4D22-B0D4-ABA126381BCC}" type="datetime1">
              <a:rPr lang="en-US" smtClean="0"/>
              <a:pPr/>
              <a:t>8/9/2012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EC06E-9BEA-4506-B112-03C3F38DFCCF}" type="datetime1">
              <a:rPr lang="en-US" smtClean="0"/>
              <a:pPr/>
              <a:t>8/9/2012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49D20-8CB0-464D-AE42-ED4974C8095B}" type="datetime1">
              <a:rPr lang="en-US" smtClean="0"/>
              <a:pPr/>
              <a:t>8/9/2012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E98D-610E-4CF0-8719-1CAD7B00984B}" type="datetime1">
              <a:rPr lang="en-US" smtClean="0"/>
              <a:pPr/>
              <a:t>8/9/2012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9857C-F3D6-405A-BC39-EDDC8AA34DC6}" type="datetime1">
              <a:rPr lang="en-US" smtClean="0"/>
              <a:pPr/>
              <a:t>8/9/2012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14425"/>
            <a:ext cx="8229600" cy="501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643F43E-D981-4214-A134-C2F83DCF8878}" type="datetime1">
              <a:rPr lang="en-US" smtClean="0">
                <a:solidFill>
                  <a:srgbClr val="FFFFFF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8/9/2012</a:t>
            </a:fld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92875" y="136525"/>
            <a:ext cx="21336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665FD8-4E9E-4973-B34D-EF03A9487E5B}" type="slidenum">
              <a:rPr lang="en-US">
                <a:solidFill>
                  <a:srgbClr val="FFFFFF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3558" name="Line 6"/>
          <p:cNvSpPr>
            <a:spLocks noChangeShapeType="1"/>
          </p:cNvSpPr>
          <p:nvPr userDrawn="1"/>
        </p:nvSpPr>
        <p:spPr bwMode="auto">
          <a:xfrm>
            <a:off x="428625" y="942975"/>
            <a:ext cx="8228013" cy="1588"/>
          </a:xfrm>
          <a:prstGeom prst="line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85725"/>
            <a:ext cx="814228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Time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856" y="2362200"/>
            <a:ext cx="8142288" cy="1905000"/>
          </a:xfrm>
        </p:spPr>
        <p:txBody>
          <a:bodyPr/>
          <a:lstStyle/>
          <a:p>
            <a:r>
              <a:rPr lang="en-US" b="1" dirty="0" smtClean="0"/>
              <a:t>Handling </a:t>
            </a:r>
            <a:r>
              <a:rPr lang="en-US" b="1" dirty="0"/>
              <a:t>D</a:t>
            </a:r>
            <a:r>
              <a:rPr lang="en-US" b="1" dirty="0" smtClean="0"/>
              <a:t>ifficult Light Paths</a:t>
            </a:r>
            <a:br>
              <a:rPr lang="en-US" b="1" dirty="0" smtClean="0"/>
            </a:br>
            <a:r>
              <a:rPr lang="en-US" sz="2800" dirty="0" smtClean="0"/>
              <a:t>(virtual spherical </a:t>
            </a:r>
            <a:r>
              <a:rPr lang="en-US" sz="2800" dirty="0" smtClean="0"/>
              <a:t>lights)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38600"/>
            <a:ext cx="6400800" cy="2362200"/>
          </a:xfrm>
        </p:spPr>
        <p:txBody>
          <a:bodyPr/>
          <a:lstStyle/>
          <a:p>
            <a:r>
              <a:rPr lang="en-US" sz="2400" dirty="0" err="1" smtClean="0"/>
              <a:t>Miloš</a:t>
            </a:r>
            <a:r>
              <a:rPr lang="en-US" sz="2400" dirty="0" smtClean="0"/>
              <a:t> </a:t>
            </a:r>
            <a:r>
              <a:rPr lang="en-US" sz="2400" dirty="0" err="1" smtClean="0"/>
              <a:t>Hašan</a:t>
            </a:r>
            <a:endParaRPr lang="en-US" sz="2400" dirty="0" smtClean="0"/>
          </a:p>
          <a:p>
            <a:r>
              <a:rPr lang="en-US" sz="1800" dirty="0" smtClean="0"/>
              <a:t>UC Berkeley</a:t>
            </a:r>
          </a:p>
          <a:p>
            <a:endParaRPr lang="en-US" sz="24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304800" y="762000"/>
            <a:ext cx="86106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685800"/>
            <a:ext cx="91440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  <a:norm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smtClean="0"/>
              <a:t>Realistic Rendering with Many-Light Methods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 bwMode="auto">
          <a:xfrm rot="1521427">
            <a:off x="45028" y="1690978"/>
            <a:ext cx="5748306" cy="2906963"/>
          </a:xfrm>
          <a:custGeom>
            <a:avLst/>
            <a:gdLst>
              <a:gd name="connsiteX0" fmla="*/ 917275 w 1802920"/>
              <a:gd name="connsiteY0" fmla="*/ 1777042 h 1779917"/>
              <a:gd name="connsiteX1" fmla="*/ 1797169 w 1802920"/>
              <a:gd name="connsiteY1" fmla="*/ 940280 h 1779917"/>
              <a:gd name="connsiteX2" fmla="*/ 951781 w 1802920"/>
              <a:gd name="connsiteY2" fmla="*/ 86264 h 1779917"/>
              <a:gd name="connsiteX3" fmla="*/ 278920 w 1802920"/>
              <a:gd name="connsiteY3" fmla="*/ 422695 h 1779917"/>
              <a:gd name="connsiteX4" fmla="*/ 106392 w 1802920"/>
              <a:gd name="connsiteY4" fmla="*/ 957532 h 1779917"/>
              <a:gd name="connsiteX5" fmla="*/ 917275 w 1802920"/>
              <a:gd name="connsiteY5" fmla="*/ 1777042 h 1779917"/>
              <a:gd name="connsiteX0" fmla="*/ 917275 w 1810109"/>
              <a:gd name="connsiteY0" fmla="*/ 1777042 h 1779917"/>
              <a:gd name="connsiteX1" fmla="*/ 1797169 w 1810109"/>
              <a:gd name="connsiteY1" fmla="*/ 940280 h 1779917"/>
              <a:gd name="connsiteX2" fmla="*/ 951781 w 1810109"/>
              <a:gd name="connsiteY2" fmla="*/ 86264 h 1779917"/>
              <a:gd name="connsiteX3" fmla="*/ 278920 w 1810109"/>
              <a:gd name="connsiteY3" fmla="*/ 422695 h 1779917"/>
              <a:gd name="connsiteX4" fmla="*/ 106392 w 1810109"/>
              <a:gd name="connsiteY4" fmla="*/ 957532 h 1779917"/>
              <a:gd name="connsiteX5" fmla="*/ 917275 w 1810109"/>
              <a:gd name="connsiteY5" fmla="*/ 1777042 h 1779917"/>
              <a:gd name="connsiteX0" fmla="*/ 917275 w 1810109"/>
              <a:gd name="connsiteY0" fmla="*/ 1695091 h 1697966"/>
              <a:gd name="connsiteX1" fmla="*/ 1797169 w 1810109"/>
              <a:gd name="connsiteY1" fmla="*/ 858329 h 1697966"/>
              <a:gd name="connsiteX2" fmla="*/ 951781 w 1810109"/>
              <a:gd name="connsiteY2" fmla="*/ 4313 h 1697966"/>
              <a:gd name="connsiteX3" fmla="*/ 278920 w 1810109"/>
              <a:gd name="connsiteY3" fmla="*/ 340744 h 1697966"/>
              <a:gd name="connsiteX4" fmla="*/ 106392 w 1810109"/>
              <a:gd name="connsiteY4" fmla="*/ 875581 h 1697966"/>
              <a:gd name="connsiteX5" fmla="*/ 917275 w 1810109"/>
              <a:gd name="connsiteY5" fmla="*/ 1695091 h 1697966"/>
              <a:gd name="connsiteX0" fmla="*/ 917275 w 1810109"/>
              <a:gd name="connsiteY0" fmla="*/ 1695091 h 1718095"/>
              <a:gd name="connsiteX1" fmla="*/ 1797169 w 1810109"/>
              <a:gd name="connsiteY1" fmla="*/ 858329 h 1718095"/>
              <a:gd name="connsiteX2" fmla="*/ 951781 w 1810109"/>
              <a:gd name="connsiteY2" fmla="*/ 4313 h 1718095"/>
              <a:gd name="connsiteX3" fmla="*/ 278920 w 1810109"/>
              <a:gd name="connsiteY3" fmla="*/ 340744 h 1718095"/>
              <a:gd name="connsiteX4" fmla="*/ 106392 w 1810109"/>
              <a:gd name="connsiteY4" fmla="*/ 875581 h 1718095"/>
              <a:gd name="connsiteX5" fmla="*/ 917275 w 1810109"/>
              <a:gd name="connsiteY5" fmla="*/ 1695091 h 1718095"/>
              <a:gd name="connsiteX0" fmla="*/ 822385 w 1715219"/>
              <a:gd name="connsiteY0" fmla="*/ 1695091 h 1718095"/>
              <a:gd name="connsiteX1" fmla="*/ 1702279 w 1715219"/>
              <a:gd name="connsiteY1" fmla="*/ 858329 h 1718095"/>
              <a:gd name="connsiteX2" fmla="*/ 856891 w 1715219"/>
              <a:gd name="connsiteY2" fmla="*/ 4313 h 1718095"/>
              <a:gd name="connsiteX3" fmla="*/ 184030 w 1715219"/>
              <a:gd name="connsiteY3" fmla="*/ 340744 h 1718095"/>
              <a:gd name="connsiteX4" fmla="*/ 11502 w 1715219"/>
              <a:gd name="connsiteY4" fmla="*/ 875581 h 1718095"/>
              <a:gd name="connsiteX5" fmla="*/ 822385 w 1715219"/>
              <a:gd name="connsiteY5" fmla="*/ 1695091 h 1718095"/>
              <a:gd name="connsiteX0" fmla="*/ 825260 w 1718094"/>
              <a:gd name="connsiteY0" fmla="*/ 1695091 h 1718095"/>
              <a:gd name="connsiteX1" fmla="*/ 1705154 w 1718094"/>
              <a:gd name="connsiteY1" fmla="*/ 858329 h 1718095"/>
              <a:gd name="connsiteX2" fmla="*/ 859766 w 1718094"/>
              <a:gd name="connsiteY2" fmla="*/ 4313 h 1718095"/>
              <a:gd name="connsiteX3" fmla="*/ 186905 w 1718094"/>
              <a:gd name="connsiteY3" fmla="*/ 340744 h 1718095"/>
              <a:gd name="connsiteX4" fmla="*/ 14377 w 1718094"/>
              <a:gd name="connsiteY4" fmla="*/ 875581 h 1718095"/>
              <a:gd name="connsiteX5" fmla="*/ 825260 w 1718094"/>
              <a:gd name="connsiteY5" fmla="*/ 1695091 h 1718095"/>
              <a:gd name="connsiteX0" fmla="*/ 825260 w 1718094"/>
              <a:gd name="connsiteY0" fmla="*/ 1695091 h 1718095"/>
              <a:gd name="connsiteX1" fmla="*/ 1705154 w 1718094"/>
              <a:gd name="connsiteY1" fmla="*/ 858329 h 1718095"/>
              <a:gd name="connsiteX2" fmla="*/ 859766 w 1718094"/>
              <a:gd name="connsiteY2" fmla="*/ 4313 h 1718095"/>
              <a:gd name="connsiteX3" fmla="*/ 186905 w 1718094"/>
              <a:gd name="connsiteY3" fmla="*/ 340744 h 1718095"/>
              <a:gd name="connsiteX4" fmla="*/ 14377 w 1718094"/>
              <a:gd name="connsiteY4" fmla="*/ 875581 h 1718095"/>
              <a:gd name="connsiteX5" fmla="*/ 825260 w 1718094"/>
              <a:gd name="connsiteY5" fmla="*/ 1695091 h 1718095"/>
              <a:gd name="connsiteX0" fmla="*/ 825260 w 1718094"/>
              <a:gd name="connsiteY0" fmla="*/ 1691321 h 1714325"/>
              <a:gd name="connsiteX1" fmla="*/ 1705154 w 1718094"/>
              <a:gd name="connsiteY1" fmla="*/ 854559 h 1714325"/>
              <a:gd name="connsiteX2" fmla="*/ 859766 w 1718094"/>
              <a:gd name="connsiteY2" fmla="*/ 543 h 1714325"/>
              <a:gd name="connsiteX3" fmla="*/ 186905 w 1718094"/>
              <a:gd name="connsiteY3" fmla="*/ 336974 h 1714325"/>
              <a:gd name="connsiteX4" fmla="*/ 14377 w 1718094"/>
              <a:gd name="connsiteY4" fmla="*/ 871811 h 1714325"/>
              <a:gd name="connsiteX5" fmla="*/ 825260 w 1718094"/>
              <a:gd name="connsiteY5" fmla="*/ 1691321 h 1714325"/>
              <a:gd name="connsiteX0" fmla="*/ 819229 w 1712063"/>
              <a:gd name="connsiteY0" fmla="*/ 1691321 h 1714325"/>
              <a:gd name="connsiteX1" fmla="*/ 1699123 w 1712063"/>
              <a:gd name="connsiteY1" fmla="*/ 854559 h 1714325"/>
              <a:gd name="connsiteX2" fmla="*/ 853735 w 1712063"/>
              <a:gd name="connsiteY2" fmla="*/ 543 h 1714325"/>
              <a:gd name="connsiteX3" fmla="*/ 180874 w 1712063"/>
              <a:gd name="connsiteY3" fmla="*/ 336974 h 1714325"/>
              <a:gd name="connsiteX4" fmla="*/ 8346 w 1712063"/>
              <a:gd name="connsiteY4" fmla="*/ 871811 h 1714325"/>
              <a:gd name="connsiteX5" fmla="*/ 819229 w 1712063"/>
              <a:gd name="connsiteY5" fmla="*/ 1691321 h 1714325"/>
              <a:gd name="connsiteX0" fmla="*/ 3406570 w 4299404"/>
              <a:gd name="connsiteY0" fmla="*/ 2961193 h 2984197"/>
              <a:gd name="connsiteX1" fmla="*/ 4286464 w 4299404"/>
              <a:gd name="connsiteY1" fmla="*/ 2124431 h 2984197"/>
              <a:gd name="connsiteX2" fmla="*/ 3441076 w 4299404"/>
              <a:gd name="connsiteY2" fmla="*/ 1270415 h 2984197"/>
              <a:gd name="connsiteX3" fmla="*/ 2768215 w 4299404"/>
              <a:gd name="connsiteY3" fmla="*/ 1606846 h 2984197"/>
              <a:gd name="connsiteX4" fmla="*/ 2595687 w 4299404"/>
              <a:gd name="connsiteY4" fmla="*/ 2141683 h 2984197"/>
              <a:gd name="connsiteX5" fmla="*/ 3406570 w 4299404"/>
              <a:gd name="connsiteY5" fmla="*/ 2961193 h 2984197"/>
              <a:gd name="connsiteX0" fmla="*/ 5698531 w 6591365"/>
              <a:gd name="connsiteY0" fmla="*/ 2985183 h 3008187"/>
              <a:gd name="connsiteX1" fmla="*/ 6578425 w 6591365"/>
              <a:gd name="connsiteY1" fmla="*/ 2148421 h 3008187"/>
              <a:gd name="connsiteX2" fmla="*/ 5733037 w 6591365"/>
              <a:gd name="connsiteY2" fmla="*/ 1294405 h 3008187"/>
              <a:gd name="connsiteX3" fmla="*/ 5060176 w 6591365"/>
              <a:gd name="connsiteY3" fmla="*/ 1630836 h 3008187"/>
              <a:gd name="connsiteX4" fmla="*/ 4887648 w 6591365"/>
              <a:gd name="connsiteY4" fmla="*/ 2165673 h 3008187"/>
              <a:gd name="connsiteX5" fmla="*/ 5698531 w 6591365"/>
              <a:gd name="connsiteY5" fmla="*/ 2985183 h 3008187"/>
              <a:gd name="connsiteX0" fmla="*/ 5698531 w 6591365"/>
              <a:gd name="connsiteY0" fmla="*/ 3602639 h 3625643"/>
              <a:gd name="connsiteX1" fmla="*/ 6578425 w 6591365"/>
              <a:gd name="connsiteY1" fmla="*/ 2765877 h 3625643"/>
              <a:gd name="connsiteX2" fmla="*/ 5733037 w 6591365"/>
              <a:gd name="connsiteY2" fmla="*/ 1911861 h 3625643"/>
              <a:gd name="connsiteX3" fmla="*/ 5060176 w 6591365"/>
              <a:gd name="connsiteY3" fmla="*/ 2248292 h 3625643"/>
              <a:gd name="connsiteX4" fmla="*/ 4887648 w 6591365"/>
              <a:gd name="connsiteY4" fmla="*/ 2783129 h 3625643"/>
              <a:gd name="connsiteX5" fmla="*/ 5698531 w 6591365"/>
              <a:gd name="connsiteY5" fmla="*/ 3602639 h 3625643"/>
              <a:gd name="connsiteX0" fmla="*/ 5698531 w 6591365"/>
              <a:gd name="connsiteY0" fmla="*/ 2985183 h 3008187"/>
              <a:gd name="connsiteX1" fmla="*/ 6578425 w 6591365"/>
              <a:gd name="connsiteY1" fmla="*/ 2148421 h 3008187"/>
              <a:gd name="connsiteX2" fmla="*/ 5733037 w 6591365"/>
              <a:gd name="connsiteY2" fmla="*/ 1294405 h 3008187"/>
              <a:gd name="connsiteX3" fmla="*/ 5060176 w 6591365"/>
              <a:gd name="connsiteY3" fmla="*/ 1630836 h 3008187"/>
              <a:gd name="connsiteX4" fmla="*/ 4887648 w 6591365"/>
              <a:gd name="connsiteY4" fmla="*/ 2165673 h 3008187"/>
              <a:gd name="connsiteX5" fmla="*/ 5698531 w 6591365"/>
              <a:gd name="connsiteY5" fmla="*/ 2985183 h 3008187"/>
              <a:gd name="connsiteX0" fmla="*/ 5698531 w 6591365"/>
              <a:gd name="connsiteY0" fmla="*/ 2985183 h 3008187"/>
              <a:gd name="connsiteX1" fmla="*/ 6578425 w 6591365"/>
              <a:gd name="connsiteY1" fmla="*/ 2148421 h 3008187"/>
              <a:gd name="connsiteX2" fmla="*/ 5733037 w 6591365"/>
              <a:gd name="connsiteY2" fmla="*/ 1294405 h 3008187"/>
              <a:gd name="connsiteX3" fmla="*/ 5060176 w 6591365"/>
              <a:gd name="connsiteY3" fmla="*/ 1630836 h 3008187"/>
              <a:gd name="connsiteX4" fmla="*/ 4887648 w 6591365"/>
              <a:gd name="connsiteY4" fmla="*/ 2165673 h 3008187"/>
              <a:gd name="connsiteX5" fmla="*/ 5698531 w 6591365"/>
              <a:gd name="connsiteY5" fmla="*/ 2985183 h 3008187"/>
              <a:gd name="connsiteX0" fmla="*/ 4096470 w 4989304"/>
              <a:gd name="connsiteY0" fmla="*/ 2495682 h 2518686"/>
              <a:gd name="connsiteX1" fmla="*/ 4976364 w 4989304"/>
              <a:gd name="connsiteY1" fmla="*/ 1658920 h 2518686"/>
              <a:gd name="connsiteX2" fmla="*/ 4130976 w 4989304"/>
              <a:gd name="connsiteY2" fmla="*/ 804904 h 2518686"/>
              <a:gd name="connsiteX3" fmla="*/ 3458115 w 4989304"/>
              <a:gd name="connsiteY3" fmla="*/ 1141335 h 2518686"/>
              <a:gd name="connsiteX4" fmla="*/ 3285587 w 4989304"/>
              <a:gd name="connsiteY4" fmla="*/ 1676172 h 2518686"/>
              <a:gd name="connsiteX5" fmla="*/ 4096470 w 4989304"/>
              <a:gd name="connsiteY5" fmla="*/ 2495682 h 2518686"/>
              <a:gd name="connsiteX0" fmla="*/ 12870426 w 13763260"/>
              <a:gd name="connsiteY0" fmla="*/ 6937183 h 6960187"/>
              <a:gd name="connsiteX1" fmla="*/ 13750320 w 13763260"/>
              <a:gd name="connsiteY1" fmla="*/ 6100421 h 6960187"/>
              <a:gd name="connsiteX2" fmla="*/ 12904932 w 13763260"/>
              <a:gd name="connsiteY2" fmla="*/ 5246405 h 6960187"/>
              <a:gd name="connsiteX3" fmla="*/ 12232071 w 13763260"/>
              <a:gd name="connsiteY3" fmla="*/ 5582836 h 6960187"/>
              <a:gd name="connsiteX4" fmla="*/ 12059543 w 13763260"/>
              <a:gd name="connsiteY4" fmla="*/ 6117673 h 6960187"/>
              <a:gd name="connsiteX5" fmla="*/ 12870426 w 13763260"/>
              <a:gd name="connsiteY5" fmla="*/ 6937183 h 6960187"/>
              <a:gd name="connsiteX0" fmla="*/ 12870426 w 13763260"/>
              <a:gd name="connsiteY0" fmla="*/ 6937183 h 6960187"/>
              <a:gd name="connsiteX1" fmla="*/ 13750320 w 13763260"/>
              <a:gd name="connsiteY1" fmla="*/ 6100421 h 6960187"/>
              <a:gd name="connsiteX2" fmla="*/ 12904932 w 13763260"/>
              <a:gd name="connsiteY2" fmla="*/ 5246405 h 6960187"/>
              <a:gd name="connsiteX3" fmla="*/ 12232071 w 13763260"/>
              <a:gd name="connsiteY3" fmla="*/ 5582836 h 6960187"/>
              <a:gd name="connsiteX4" fmla="*/ 12059543 w 13763260"/>
              <a:gd name="connsiteY4" fmla="*/ 6117673 h 6960187"/>
              <a:gd name="connsiteX5" fmla="*/ 12870426 w 13763260"/>
              <a:gd name="connsiteY5" fmla="*/ 6937183 h 696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63260" h="6960187">
                <a:moveTo>
                  <a:pt x="12870426" y="6937183"/>
                </a:moveTo>
                <a:cubicBezTo>
                  <a:pt x="13234173" y="6960187"/>
                  <a:pt x="13763260" y="6619443"/>
                  <a:pt x="13750320" y="6100421"/>
                </a:cubicBezTo>
                <a:cubicBezTo>
                  <a:pt x="13737380" y="5581399"/>
                  <a:pt x="13326188" y="5250718"/>
                  <a:pt x="12904932" y="5246405"/>
                </a:cubicBezTo>
                <a:cubicBezTo>
                  <a:pt x="12543232" y="5245862"/>
                  <a:pt x="12372969" y="5437625"/>
                  <a:pt x="12232071" y="5582836"/>
                </a:cubicBezTo>
                <a:cubicBezTo>
                  <a:pt x="1" y="-1"/>
                  <a:pt x="2038166" y="2867726"/>
                  <a:pt x="12059543" y="6117673"/>
                </a:cubicBezTo>
                <a:cubicBezTo>
                  <a:pt x="12099799" y="6579186"/>
                  <a:pt x="12506679" y="6914179"/>
                  <a:pt x="12870426" y="6937183"/>
                </a:cubicBezTo>
                <a:close/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Freeform 37"/>
          <p:cNvSpPr/>
          <p:nvPr/>
        </p:nvSpPr>
        <p:spPr bwMode="auto">
          <a:xfrm rot="1521427">
            <a:off x="423894" y="1471848"/>
            <a:ext cx="5748306" cy="2906963"/>
          </a:xfrm>
          <a:custGeom>
            <a:avLst/>
            <a:gdLst>
              <a:gd name="connsiteX0" fmla="*/ 917275 w 1802920"/>
              <a:gd name="connsiteY0" fmla="*/ 1777042 h 1779917"/>
              <a:gd name="connsiteX1" fmla="*/ 1797169 w 1802920"/>
              <a:gd name="connsiteY1" fmla="*/ 940280 h 1779917"/>
              <a:gd name="connsiteX2" fmla="*/ 951781 w 1802920"/>
              <a:gd name="connsiteY2" fmla="*/ 86264 h 1779917"/>
              <a:gd name="connsiteX3" fmla="*/ 278920 w 1802920"/>
              <a:gd name="connsiteY3" fmla="*/ 422695 h 1779917"/>
              <a:gd name="connsiteX4" fmla="*/ 106392 w 1802920"/>
              <a:gd name="connsiteY4" fmla="*/ 957532 h 1779917"/>
              <a:gd name="connsiteX5" fmla="*/ 917275 w 1802920"/>
              <a:gd name="connsiteY5" fmla="*/ 1777042 h 1779917"/>
              <a:gd name="connsiteX0" fmla="*/ 917275 w 1810109"/>
              <a:gd name="connsiteY0" fmla="*/ 1777042 h 1779917"/>
              <a:gd name="connsiteX1" fmla="*/ 1797169 w 1810109"/>
              <a:gd name="connsiteY1" fmla="*/ 940280 h 1779917"/>
              <a:gd name="connsiteX2" fmla="*/ 951781 w 1810109"/>
              <a:gd name="connsiteY2" fmla="*/ 86264 h 1779917"/>
              <a:gd name="connsiteX3" fmla="*/ 278920 w 1810109"/>
              <a:gd name="connsiteY3" fmla="*/ 422695 h 1779917"/>
              <a:gd name="connsiteX4" fmla="*/ 106392 w 1810109"/>
              <a:gd name="connsiteY4" fmla="*/ 957532 h 1779917"/>
              <a:gd name="connsiteX5" fmla="*/ 917275 w 1810109"/>
              <a:gd name="connsiteY5" fmla="*/ 1777042 h 1779917"/>
              <a:gd name="connsiteX0" fmla="*/ 917275 w 1810109"/>
              <a:gd name="connsiteY0" fmla="*/ 1695091 h 1697966"/>
              <a:gd name="connsiteX1" fmla="*/ 1797169 w 1810109"/>
              <a:gd name="connsiteY1" fmla="*/ 858329 h 1697966"/>
              <a:gd name="connsiteX2" fmla="*/ 951781 w 1810109"/>
              <a:gd name="connsiteY2" fmla="*/ 4313 h 1697966"/>
              <a:gd name="connsiteX3" fmla="*/ 278920 w 1810109"/>
              <a:gd name="connsiteY3" fmla="*/ 340744 h 1697966"/>
              <a:gd name="connsiteX4" fmla="*/ 106392 w 1810109"/>
              <a:gd name="connsiteY4" fmla="*/ 875581 h 1697966"/>
              <a:gd name="connsiteX5" fmla="*/ 917275 w 1810109"/>
              <a:gd name="connsiteY5" fmla="*/ 1695091 h 1697966"/>
              <a:gd name="connsiteX0" fmla="*/ 917275 w 1810109"/>
              <a:gd name="connsiteY0" fmla="*/ 1695091 h 1718095"/>
              <a:gd name="connsiteX1" fmla="*/ 1797169 w 1810109"/>
              <a:gd name="connsiteY1" fmla="*/ 858329 h 1718095"/>
              <a:gd name="connsiteX2" fmla="*/ 951781 w 1810109"/>
              <a:gd name="connsiteY2" fmla="*/ 4313 h 1718095"/>
              <a:gd name="connsiteX3" fmla="*/ 278920 w 1810109"/>
              <a:gd name="connsiteY3" fmla="*/ 340744 h 1718095"/>
              <a:gd name="connsiteX4" fmla="*/ 106392 w 1810109"/>
              <a:gd name="connsiteY4" fmla="*/ 875581 h 1718095"/>
              <a:gd name="connsiteX5" fmla="*/ 917275 w 1810109"/>
              <a:gd name="connsiteY5" fmla="*/ 1695091 h 1718095"/>
              <a:gd name="connsiteX0" fmla="*/ 822385 w 1715219"/>
              <a:gd name="connsiteY0" fmla="*/ 1695091 h 1718095"/>
              <a:gd name="connsiteX1" fmla="*/ 1702279 w 1715219"/>
              <a:gd name="connsiteY1" fmla="*/ 858329 h 1718095"/>
              <a:gd name="connsiteX2" fmla="*/ 856891 w 1715219"/>
              <a:gd name="connsiteY2" fmla="*/ 4313 h 1718095"/>
              <a:gd name="connsiteX3" fmla="*/ 184030 w 1715219"/>
              <a:gd name="connsiteY3" fmla="*/ 340744 h 1718095"/>
              <a:gd name="connsiteX4" fmla="*/ 11502 w 1715219"/>
              <a:gd name="connsiteY4" fmla="*/ 875581 h 1718095"/>
              <a:gd name="connsiteX5" fmla="*/ 822385 w 1715219"/>
              <a:gd name="connsiteY5" fmla="*/ 1695091 h 1718095"/>
              <a:gd name="connsiteX0" fmla="*/ 825260 w 1718094"/>
              <a:gd name="connsiteY0" fmla="*/ 1695091 h 1718095"/>
              <a:gd name="connsiteX1" fmla="*/ 1705154 w 1718094"/>
              <a:gd name="connsiteY1" fmla="*/ 858329 h 1718095"/>
              <a:gd name="connsiteX2" fmla="*/ 859766 w 1718094"/>
              <a:gd name="connsiteY2" fmla="*/ 4313 h 1718095"/>
              <a:gd name="connsiteX3" fmla="*/ 186905 w 1718094"/>
              <a:gd name="connsiteY3" fmla="*/ 340744 h 1718095"/>
              <a:gd name="connsiteX4" fmla="*/ 14377 w 1718094"/>
              <a:gd name="connsiteY4" fmla="*/ 875581 h 1718095"/>
              <a:gd name="connsiteX5" fmla="*/ 825260 w 1718094"/>
              <a:gd name="connsiteY5" fmla="*/ 1695091 h 1718095"/>
              <a:gd name="connsiteX0" fmla="*/ 825260 w 1718094"/>
              <a:gd name="connsiteY0" fmla="*/ 1695091 h 1718095"/>
              <a:gd name="connsiteX1" fmla="*/ 1705154 w 1718094"/>
              <a:gd name="connsiteY1" fmla="*/ 858329 h 1718095"/>
              <a:gd name="connsiteX2" fmla="*/ 859766 w 1718094"/>
              <a:gd name="connsiteY2" fmla="*/ 4313 h 1718095"/>
              <a:gd name="connsiteX3" fmla="*/ 186905 w 1718094"/>
              <a:gd name="connsiteY3" fmla="*/ 340744 h 1718095"/>
              <a:gd name="connsiteX4" fmla="*/ 14377 w 1718094"/>
              <a:gd name="connsiteY4" fmla="*/ 875581 h 1718095"/>
              <a:gd name="connsiteX5" fmla="*/ 825260 w 1718094"/>
              <a:gd name="connsiteY5" fmla="*/ 1695091 h 1718095"/>
              <a:gd name="connsiteX0" fmla="*/ 825260 w 1718094"/>
              <a:gd name="connsiteY0" fmla="*/ 1691321 h 1714325"/>
              <a:gd name="connsiteX1" fmla="*/ 1705154 w 1718094"/>
              <a:gd name="connsiteY1" fmla="*/ 854559 h 1714325"/>
              <a:gd name="connsiteX2" fmla="*/ 859766 w 1718094"/>
              <a:gd name="connsiteY2" fmla="*/ 543 h 1714325"/>
              <a:gd name="connsiteX3" fmla="*/ 186905 w 1718094"/>
              <a:gd name="connsiteY3" fmla="*/ 336974 h 1714325"/>
              <a:gd name="connsiteX4" fmla="*/ 14377 w 1718094"/>
              <a:gd name="connsiteY4" fmla="*/ 871811 h 1714325"/>
              <a:gd name="connsiteX5" fmla="*/ 825260 w 1718094"/>
              <a:gd name="connsiteY5" fmla="*/ 1691321 h 1714325"/>
              <a:gd name="connsiteX0" fmla="*/ 819229 w 1712063"/>
              <a:gd name="connsiteY0" fmla="*/ 1691321 h 1714325"/>
              <a:gd name="connsiteX1" fmla="*/ 1699123 w 1712063"/>
              <a:gd name="connsiteY1" fmla="*/ 854559 h 1714325"/>
              <a:gd name="connsiteX2" fmla="*/ 853735 w 1712063"/>
              <a:gd name="connsiteY2" fmla="*/ 543 h 1714325"/>
              <a:gd name="connsiteX3" fmla="*/ 180874 w 1712063"/>
              <a:gd name="connsiteY3" fmla="*/ 336974 h 1714325"/>
              <a:gd name="connsiteX4" fmla="*/ 8346 w 1712063"/>
              <a:gd name="connsiteY4" fmla="*/ 871811 h 1714325"/>
              <a:gd name="connsiteX5" fmla="*/ 819229 w 1712063"/>
              <a:gd name="connsiteY5" fmla="*/ 1691321 h 1714325"/>
              <a:gd name="connsiteX0" fmla="*/ 3406570 w 4299404"/>
              <a:gd name="connsiteY0" fmla="*/ 2961193 h 2984197"/>
              <a:gd name="connsiteX1" fmla="*/ 4286464 w 4299404"/>
              <a:gd name="connsiteY1" fmla="*/ 2124431 h 2984197"/>
              <a:gd name="connsiteX2" fmla="*/ 3441076 w 4299404"/>
              <a:gd name="connsiteY2" fmla="*/ 1270415 h 2984197"/>
              <a:gd name="connsiteX3" fmla="*/ 2768215 w 4299404"/>
              <a:gd name="connsiteY3" fmla="*/ 1606846 h 2984197"/>
              <a:gd name="connsiteX4" fmla="*/ 2595687 w 4299404"/>
              <a:gd name="connsiteY4" fmla="*/ 2141683 h 2984197"/>
              <a:gd name="connsiteX5" fmla="*/ 3406570 w 4299404"/>
              <a:gd name="connsiteY5" fmla="*/ 2961193 h 2984197"/>
              <a:gd name="connsiteX0" fmla="*/ 5698531 w 6591365"/>
              <a:gd name="connsiteY0" fmla="*/ 2985183 h 3008187"/>
              <a:gd name="connsiteX1" fmla="*/ 6578425 w 6591365"/>
              <a:gd name="connsiteY1" fmla="*/ 2148421 h 3008187"/>
              <a:gd name="connsiteX2" fmla="*/ 5733037 w 6591365"/>
              <a:gd name="connsiteY2" fmla="*/ 1294405 h 3008187"/>
              <a:gd name="connsiteX3" fmla="*/ 5060176 w 6591365"/>
              <a:gd name="connsiteY3" fmla="*/ 1630836 h 3008187"/>
              <a:gd name="connsiteX4" fmla="*/ 4887648 w 6591365"/>
              <a:gd name="connsiteY4" fmla="*/ 2165673 h 3008187"/>
              <a:gd name="connsiteX5" fmla="*/ 5698531 w 6591365"/>
              <a:gd name="connsiteY5" fmla="*/ 2985183 h 3008187"/>
              <a:gd name="connsiteX0" fmla="*/ 5698531 w 6591365"/>
              <a:gd name="connsiteY0" fmla="*/ 3602639 h 3625643"/>
              <a:gd name="connsiteX1" fmla="*/ 6578425 w 6591365"/>
              <a:gd name="connsiteY1" fmla="*/ 2765877 h 3625643"/>
              <a:gd name="connsiteX2" fmla="*/ 5733037 w 6591365"/>
              <a:gd name="connsiteY2" fmla="*/ 1911861 h 3625643"/>
              <a:gd name="connsiteX3" fmla="*/ 5060176 w 6591365"/>
              <a:gd name="connsiteY3" fmla="*/ 2248292 h 3625643"/>
              <a:gd name="connsiteX4" fmla="*/ 4887648 w 6591365"/>
              <a:gd name="connsiteY4" fmla="*/ 2783129 h 3625643"/>
              <a:gd name="connsiteX5" fmla="*/ 5698531 w 6591365"/>
              <a:gd name="connsiteY5" fmla="*/ 3602639 h 3625643"/>
              <a:gd name="connsiteX0" fmla="*/ 5698531 w 6591365"/>
              <a:gd name="connsiteY0" fmla="*/ 2985183 h 3008187"/>
              <a:gd name="connsiteX1" fmla="*/ 6578425 w 6591365"/>
              <a:gd name="connsiteY1" fmla="*/ 2148421 h 3008187"/>
              <a:gd name="connsiteX2" fmla="*/ 5733037 w 6591365"/>
              <a:gd name="connsiteY2" fmla="*/ 1294405 h 3008187"/>
              <a:gd name="connsiteX3" fmla="*/ 5060176 w 6591365"/>
              <a:gd name="connsiteY3" fmla="*/ 1630836 h 3008187"/>
              <a:gd name="connsiteX4" fmla="*/ 4887648 w 6591365"/>
              <a:gd name="connsiteY4" fmla="*/ 2165673 h 3008187"/>
              <a:gd name="connsiteX5" fmla="*/ 5698531 w 6591365"/>
              <a:gd name="connsiteY5" fmla="*/ 2985183 h 3008187"/>
              <a:gd name="connsiteX0" fmla="*/ 5698531 w 6591365"/>
              <a:gd name="connsiteY0" fmla="*/ 2985183 h 3008187"/>
              <a:gd name="connsiteX1" fmla="*/ 6578425 w 6591365"/>
              <a:gd name="connsiteY1" fmla="*/ 2148421 h 3008187"/>
              <a:gd name="connsiteX2" fmla="*/ 5733037 w 6591365"/>
              <a:gd name="connsiteY2" fmla="*/ 1294405 h 3008187"/>
              <a:gd name="connsiteX3" fmla="*/ 5060176 w 6591365"/>
              <a:gd name="connsiteY3" fmla="*/ 1630836 h 3008187"/>
              <a:gd name="connsiteX4" fmla="*/ 4887648 w 6591365"/>
              <a:gd name="connsiteY4" fmla="*/ 2165673 h 3008187"/>
              <a:gd name="connsiteX5" fmla="*/ 5698531 w 6591365"/>
              <a:gd name="connsiteY5" fmla="*/ 2985183 h 3008187"/>
              <a:gd name="connsiteX0" fmla="*/ 4096470 w 4989304"/>
              <a:gd name="connsiteY0" fmla="*/ 2495682 h 2518686"/>
              <a:gd name="connsiteX1" fmla="*/ 4976364 w 4989304"/>
              <a:gd name="connsiteY1" fmla="*/ 1658920 h 2518686"/>
              <a:gd name="connsiteX2" fmla="*/ 4130976 w 4989304"/>
              <a:gd name="connsiteY2" fmla="*/ 804904 h 2518686"/>
              <a:gd name="connsiteX3" fmla="*/ 3458115 w 4989304"/>
              <a:gd name="connsiteY3" fmla="*/ 1141335 h 2518686"/>
              <a:gd name="connsiteX4" fmla="*/ 3285587 w 4989304"/>
              <a:gd name="connsiteY4" fmla="*/ 1676172 h 2518686"/>
              <a:gd name="connsiteX5" fmla="*/ 4096470 w 4989304"/>
              <a:gd name="connsiteY5" fmla="*/ 2495682 h 2518686"/>
              <a:gd name="connsiteX0" fmla="*/ 12870426 w 13763260"/>
              <a:gd name="connsiteY0" fmla="*/ 6937183 h 6960187"/>
              <a:gd name="connsiteX1" fmla="*/ 13750320 w 13763260"/>
              <a:gd name="connsiteY1" fmla="*/ 6100421 h 6960187"/>
              <a:gd name="connsiteX2" fmla="*/ 12904932 w 13763260"/>
              <a:gd name="connsiteY2" fmla="*/ 5246405 h 6960187"/>
              <a:gd name="connsiteX3" fmla="*/ 12232071 w 13763260"/>
              <a:gd name="connsiteY3" fmla="*/ 5582836 h 6960187"/>
              <a:gd name="connsiteX4" fmla="*/ 12059543 w 13763260"/>
              <a:gd name="connsiteY4" fmla="*/ 6117673 h 6960187"/>
              <a:gd name="connsiteX5" fmla="*/ 12870426 w 13763260"/>
              <a:gd name="connsiteY5" fmla="*/ 6937183 h 6960187"/>
              <a:gd name="connsiteX0" fmla="*/ 12870426 w 13763260"/>
              <a:gd name="connsiteY0" fmla="*/ 6937183 h 6960187"/>
              <a:gd name="connsiteX1" fmla="*/ 13750320 w 13763260"/>
              <a:gd name="connsiteY1" fmla="*/ 6100421 h 6960187"/>
              <a:gd name="connsiteX2" fmla="*/ 12904932 w 13763260"/>
              <a:gd name="connsiteY2" fmla="*/ 5246405 h 6960187"/>
              <a:gd name="connsiteX3" fmla="*/ 12232071 w 13763260"/>
              <a:gd name="connsiteY3" fmla="*/ 5582836 h 6960187"/>
              <a:gd name="connsiteX4" fmla="*/ 12059543 w 13763260"/>
              <a:gd name="connsiteY4" fmla="*/ 6117673 h 6960187"/>
              <a:gd name="connsiteX5" fmla="*/ 12870426 w 13763260"/>
              <a:gd name="connsiteY5" fmla="*/ 6937183 h 696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63260" h="6960187">
                <a:moveTo>
                  <a:pt x="12870426" y="6937183"/>
                </a:moveTo>
                <a:cubicBezTo>
                  <a:pt x="13234173" y="6960187"/>
                  <a:pt x="13763260" y="6619443"/>
                  <a:pt x="13750320" y="6100421"/>
                </a:cubicBezTo>
                <a:cubicBezTo>
                  <a:pt x="13737380" y="5581399"/>
                  <a:pt x="13326188" y="5250718"/>
                  <a:pt x="12904932" y="5246405"/>
                </a:cubicBezTo>
                <a:cubicBezTo>
                  <a:pt x="12543232" y="5245862"/>
                  <a:pt x="12372969" y="5437625"/>
                  <a:pt x="12232071" y="5582836"/>
                </a:cubicBezTo>
                <a:cubicBezTo>
                  <a:pt x="1" y="-1"/>
                  <a:pt x="2038166" y="2867726"/>
                  <a:pt x="12059543" y="6117673"/>
                </a:cubicBezTo>
                <a:cubicBezTo>
                  <a:pt x="12099799" y="6579186"/>
                  <a:pt x="12506679" y="6914179"/>
                  <a:pt x="12870426" y="6937183"/>
                </a:cubicBezTo>
                <a:close/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 rot="1521427">
            <a:off x="883228" y="1233778"/>
            <a:ext cx="5748306" cy="2906963"/>
          </a:xfrm>
          <a:custGeom>
            <a:avLst/>
            <a:gdLst>
              <a:gd name="connsiteX0" fmla="*/ 917275 w 1802920"/>
              <a:gd name="connsiteY0" fmla="*/ 1777042 h 1779917"/>
              <a:gd name="connsiteX1" fmla="*/ 1797169 w 1802920"/>
              <a:gd name="connsiteY1" fmla="*/ 940280 h 1779917"/>
              <a:gd name="connsiteX2" fmla="*/ 951781 w 1802920"/>
              <a:gd name="connsiteY2" fmla="*/ 86264 h 1779917"/>
              <a:gd name="connsiteX3" fmla="*/ 278920 w 1802920"/>
              <a:gd name="connsiteY3" fmla="*/ 422695 h 1779917"/>
              <a:gd name="connsiteX4" fmla="*/ 106392 w 1802920"/>
              <a:gd name="connsiteY4" fmla="*/ 957532 h 1779917"/>
              <a:gd name="connsiteX5" fmla="*/ 917275 w 1802920"/>
              <a:gd name="connsiteY5" fmla="*/ 1777042 h 1779917"/>
              <a:gd name="connsiteX0" fmla="*/ 917275 w 1810109"/>
              <a:gd name="connsiteY0" fmla="*/ 1777042 h 1779917"/>
              <a:gd name="connsiteX1" fmla="*/ 1797169 w 1810109"/>
              <a:gd name="connsiteY1" fmla="*/ 940280 h 1779917"/>
              <a:gd name="connsiteX2" fmla="*/ 951781 w 1810109"/>
              <a:gd name="connsiteY2" fmla="*/ 86264 h 1779917"/>
              <a:gd name="connsiteX3" fmla="*/ 278920 w 1810109"/>
              <a:gd name="connsiteY3" fmla="*/ 422695 h 1779917"/>
              <a:gd name="connsiteX4" fmla="*/ 106392 w 1810109"/>
              <a:gd name="connsiteY4" fmla="*/ 957532 h 1779917"/>
              <a:gd name="connsiteX5" fmla="*/ 917275 w 1810109"/>
              <a:gd name="connsiteY5" fmla="*/ 1777042 h 1779917"/>
              <a:gd name="connsiteX0" fmla="*/ 917275 w 1810109"/>
              <a:gd name="connsiteY0" fmla="*/ 1695091 h 1697966"/>
              <a:gd name="connsiteX1" fmla="*/ 1797169 w 1810109"/>
              <a:gd name="connsiteY1" fmla="*/ 858329 h 1697966"/>
              <a:gd name="connsiteX2" fmla="*/ 951781 w 1810109"/>
              <a:gd name="connsiteY2" fmla="*/ 4313 h 1697966"/>
              <a:gd name="connsiteX3" fmla="*/ 278920 w 1810109"/>
              <a:gd name="connsiteY3" fmla="*/ 340744 h 1697966"/>
              <a:gd name="connsiteX4" fmla="*/ 106392 w 1810109"/>
              <a:gd name="connsiteY4" fmla="*/ 875581 h 1697966"/>
              <a:gd name="connsiteX5" fmla="*/ 917275 w 1810109"/>
              <a:gd name="connsiteY5" fmla="*/ 1695091 h 1697966"/>
              <a:gd name="connsiteX0" fmla="*/ 917275 w 1810109"/>
              <a:gd name="connsiteY0" fmla="*/ 1695091 h 1718095"/>
              <a:gd name="connsiteX1" fmla="*/ 1797169 w 1810109"/>
              <a:gd name="connsiteY1" fmla="*/ 858329 h 1718095"/>
              <a:gd name="connsiteX2" fmla="*/ 951781 w 1810109"/>
              <a:gd name="connsiteY2" fmla="*/ 4313 h 1718095"/>
              <a:gd name="connsiteX3" fmla="*/ 278920 w 1810109"/>
              <a:gd name="connsiteY3" fmla="*/ 340744 h 1718095"/>
              <a:gd name="connsiteX4" fmla="*/ 106392 w 1810109"/>
              <a:gd name="connsiteY4" fmla="*/ 875581 h 1718095"/>
              <a:gd name="connsiteX5" fmla="*/ 917275 w 1810109"/>
              <a:gd name="connsiteY5" fmla="*/ 1695091 h 1718095"/>
              <a:gd name="connsiteX0" fmla="*/ 822385 w 1715219"/>
              <a:gd name="connsiteY0" fmla="*/ 1695091 h 1718095"/>
              <a:gd name="connsiteX1" fmla="*/ 1702279 w 1715219"/>
              <a:gd name="connsiteY1" fmla="*/ 858329 h 1718095"/>
              <a:gd name="connsiteX2" fmla="*/ 856891 w 1715219"/>
              <a:gd name="connsiteY2" fmla="*/ 4313 h 1718095"/>
              <a:gd name="connsiteX3" fmla="*/ 184030 w 1715219"/>
              <a:gd name="connsiteY3" fmla="*/ 340744 h 1718095"/>
              <a:gd name="connsiteX4" fmla="*/ 11502 w 1715219"/>
              <a:gd name="connsiteY4" fmla="*/ 875581 h 1718095"/>
              <a:gd name="connsiteX5" fmla="*/ 822385 w 1715219"/>
              <a:gd name="connsiteY5" fmla="*/ 1695091 h 1718095"/>
              <a:gd name="connsiteX0" fmla="*/ 825260 w 1718094"/>
              <a:gd name="connsiteY0" fmla="*/ 1695091 h 1718095"/>
              <a:gd name="connsiteX1" fmla="*/ 1705154 w 1718094"/>
              <a:gd name="connsiteY1" fmla="*/ 858329 h 1718095"/>
              <a:gd name="connsiteX2" fmla="*/ 859766 w 1718094"/>
              <a:gd name="connsiteY2" fmla="*/ 4313 h 1718095"/>
              <a:gd name="connsiteX3" fmla="*/ 186905 w 1718094"/>
              <a:gd name="connsiteY3" fmla="*/ 340744 h 1718095"/>
              <a:gd name="connsiteX4" fmla="*/ 14377 w 1718094"/>
              <a:gd name="connsiteY4" fmla="*/ 875581 h 1718095"/>
              <a:gd name="connsiteX5" fmla="*/ 825260 w 1718094"/>
              <a:gd name="connsiteY5" fmla="*/ 1695091 h 1718095"/>
              <a:gd name="connsiteX0" fmla="*/ 825260 w 1718094"/>
              <a:gd name="connsiteY0" fmla="*/ 1695091 h 1718095"/>
              <a:gd name="connsiteX1" fmla="*/ 1705154 w 1718094"/>
              <a:gd name="connsiteY1" fmla="*/ 858329 h 1718095"/>
              <a:gd name="connsiteX2" fmla="*/ 859766 w 1718094"/>
              <a:gd name="connsiteY2" fmla="*/ 4313 h 1718095"/>
              <a:gd name="connsiteX3" fmla="*/ 186905 w 1718094"/>
              <a:gd name="connsiteY3" fmla="*/ 340744 h 1718095"/>
              <a:gd name="connsiteX4" fmla="*/ 14377 w 1718094"/>
              <a:gd name="connsiteY4" fmla="*/ 875581 h 1718095"/>
              <a:gd name="connsiteX5" fmla="*/ 825260 w 1718094"/>
              <a:gd name="connsiteY5" fmla="*/ 1695091 h 1718095"/>
              <a:gd name="connsiteX0" fmla="*/ 825260 w 1718094"/>
              <a:gd name="connsiteY0" fmla="*/ 1691321 h 1714325"/>
              <a:gd name="connsiteX1" fmla="*/ 1705154 w 1718094"/>
              <a:gd name="connsiteY1" fmla="*/ 854559 h 1714325"/>
              <a:gd name="connsiteX2" fmla="*/ 859766 w 1718094"/>
              <a:gd name="connsiteY2" fmla="*/ 543 h 1714325"/>
              <a:gd name="connsiteX3" fmla="*/ 186905 w 1718094"/>
              <a:gd name="connsiteY3" fmla="*/ 336974 h 1714325"/>
              <a:gd name="connsiteX4" fmla="*/ 14377 w 1718094"/>
              <a:gd name="connsiteY4" fmla="*/ 871811 h 1714325"/>
              <a:gd name="connsiteX5" fmla="*/ 825260 w 1718094"/>
              <a:gd name="connsiteY5" fmla="*/ 1691321 h 1714325"/>
              <a:gd name="connsiteX0" fmla="*/ 819229 w 1712063"/>
              <a:gd name="connsiteY0" fmla="*/ 1691321 h 1714325"/>
              <a:gd name="connsiteX1" fmla="*/ 1699123 w 1712063"/>
              <a:gd name="connsiteY1" fmla="*/ 854559 h 1714325"/>
              <a:gd name="connsiteX2" fmla="*/ 853735 w 1712063"/>
              <a:gd name="connsiteY2" fmla="*/ 543 h 1714325"/>
              <a:gd name="connsiteX3" fmla="*/ 180874 w 1712063"/>
              <a:gd name="connsiteY3" fmla="*/ 336974 h 1714325"/>
              <a:gd name="connsiteX4" fmla="*/ 8346 w 1712063"/>
              <a:gd name="connsiteY4" fmla="*/ 871811 h 1714325"/>
              <a:gd name="connsiteX5" fmla="*/ 819229 w 1712063"/>
              <a:gd name="connsiteY5" fmla="*/ 1691321 h 1714325"/>
              <a:gd name="connsiteX0" fmla="*/ 3406570 w 4299404"/>
              <a:gd name="connsiteY0" fmla="*/ 2961193 h 2984197"/>
              <a:gd name="connsiteX1" fmla="*/ 4286464 w 4299404"/>
              <a:gd name="connsiteY1" fmla="*/ 2124431 h 2984197"/>
              <a:gd name="connsiteX2" fmla="*/ 3441076 w 4299404"/>
              <a:gd name="connsiteY2" fmla="*/ 1270415 h 2984197"/>
              <a:gd name="connsiteX3" fmla="*/ 2768215 w 4299404"/>
              <a:gd name="connsiteY3" fmla="*/ 1606846 h 2984197"/>
              <a:gd name="connsiteX4" fmla="*/ 2595687 w 4299404"/>
              <a:gd name="connsiteY4" fmla="*/ 2141683 h 2984197"/>
              <a:gd name="connsiteX5" fmla="*/ 3406570 w 4299404"/>
              <a:gd name="connsiteY5" fmla="*/ 2961193 h 2984197"/>
              <a:gd name="connsiteX0" fmla="*/ 5698531 w 6591365"/>
              <a:gd name="connsiteY0" fmla="*/ 2985183 h 3008187"/>
              <a:gd name="connsiteX1" fmla="*/ 6578425 w 6591365"/>
              <a:gd name="connsiteY1" fmla="*/ 2148421 h 3008187"/>
              <a:gd name="connsiteX2" fmla="*/ 5733037 w 6591365"/>
              <a:gd name="connsiteY2" fmla="*/ 1294405 h 3008187"/>
              <a:gd name="connsiteX3" fmla="*/ 5060176 w 6591365"/>
              <a:gd name="connsiteY3" fmla="*/ 1630836 h 3008187"/>
              <a:gd name="connsiteX4" fmla="*/ 4887648 w 6591365"/>
              <a:gd name="connsiteY4" fmla="*/ 2165673 h 3008187"/>
              <a:gd name="connsiteX5" fmla="*/ 5698531 w 6591365"/>
              <a:gd name="connsiteY5" fmla="*/ 2985183 h 3008187"/>
              <a:gd name="connsiteX0" fmla="*/ 5698531 w 6591365"/>
              <a:gd name="connsiteY0" fmla="*/ 3602639 h 3625643"/>
              <a:gd name="connsiteX1" fmla="*/ 6578425 w 6591365"/>
              <a:gd name="connsiteY1" fmla="*/ 2765877 h 3625643"/>
              <a:gd name="connsiteX2" fmla="*/ 5733037 w 6591365"/>
              <a:gd name="connsiteY2" fmla="*/ 1911861 h 3625643"/>
              <a:gd name="connsiteX3" fmla="*/ 5060176 w 6591365"/>
              <a:gd name="connsiteY3" fmla="*/ 2248292 h 3625643"/>
              <a:gd name="connsiteX4" fmla="*/ 4887648 w 6591365"/>
              <a:gd name="connsiteY4" fmla="*/ 2783129 h 3625643"/>
              <a:gd name="connsiteX5" fmla="*/ 5698531 w 6591365"/>
              <a:gd name="connsiteY5" fmla="*/ 3602639 h 3625643"/>
              <a:gd name="connsiteX0" fmla="*/ 5698531 w 6591365"/>
              <a:gd name="connsiteY0" fmla="*/ 2985183 h 3008187"/>
              <a:gd name="connsiteX1" fmla="*/ 6578425 w 6591365"/>
              <a:gd name="connsiteY1" fmla="*/ 2148421 h 3008187"/>
              <a:gd name="connsiteX2" fmla="*/ 5733037 w 6591365"/>
              <a:gd name="connsiteY2" fmla="*/ 1294405 h 3008187"/>
              <a:gd name="connsiteX3" fmla="*/ 5060176 w 6591365"/>
              <a:gd name="connsiteY3" fmla="*/ 1630836 h 3008187"/>
              <a:gd name="connsiteX4" fmla="*/ 4887648 w 6591365"/>
              <a:gd name="connsiteY4" fmla="*/ 2165673 h 3008187"/>
              <a:gd name="connsiteX5" fmla="*/ 5698531 w 6591365"/>
              <a:gd name="connsiteY5" fmla="*/ 2985183 h 3008187"/>
              <a:gd name="connsiteX0" fmla="*/ 5698531 w 6591365"/>
              <a:gd name="connsiteY0" fmla="*/ 2985183 h 3008187"/>
              <a:gd name="connsiteX1" fmla="*/ 6578425 w 6591365"/>
              <a:gd name="connsiteY1" fmla="*/ 2148421 h 3008187"/>
              <a:gd name="connsiteX2" fmla="*/ 5733037 w 6591365"/>
              <a:gd name="connsiteY2" fmla="*/ 1294405 h 3008187"/>
              <a:gd name="connsiteX3" fmla="*/ 5060176 w 6591365"/>
              <a:gd name="connsiteY3" fmla="*/ 1630836 h 3008187"/>
              <a:gd name="connsiteX4" fmla="*/ 4887648 w 6591365"/>
              <a:gd name="connsiteY4" fmla="*/ 2165673 h 3008187"/>
              <a:gd name="connsiteX5" fmla="*/ 5698531 w 6591365"/>
              <a:gd name="connsiteY5" fmla="*/ 2985183 h 3008187"/>
              <a:gd name="connsiteX0" fmla="*/ 4096470 w 4989304"/>
              <a:gd name="connsiteY0" fmla="*/ 2495682 h 2518686"/>
              <a:gd name="connsiteX1" fmla="*/ 4976364 w 4989304"/>
              <a:gd name="connsiteY1" fmla="*/ 1658920 h 2518686"/>
              <a:gd name="connsiteX2" fmla="*/ 4130976 w 4989304"/>
              <a:gd name="connsiteY2" fmla="*/ 804904 h 2518686"/>
              <a:gd name="connsiteX3" fmla="*/ 3458115 w 4989304"/>
              <a:gd name="connsiteY3" fmla="*/ 1141335 h 2518686"/>
              <a:gd name="connsiteX4" fmla="*/ 3285587 w 4989304"/>
              <a:gd name="connsiteY4" fmla="*/ 1676172 h 2518686"/>
              <a:gd name="connsiteX5" fmla="*/ 4096470 w 4989304"/>
              <a:gd name="connsiteY5" fmla="*/ 2495682 h 2518686"/>
              <a:gd name="connsiteX0" fmla="*/ 12870426 w 13763260"/>
              <a:gd name="connsiteY0" fmla="*/ 6937183 h 6960187"/>
              <a:gd name="connsiteX1" fmla="*/ 13750320 w 13763260"/>
              <a:gd name="connsiteY1" fmla="*/ 6100421 h 6960187"/>
              <a:gd name="connsiteX2" fmla="*/ 12904932 w 13763260"/>
              <a:gd name="connsiteY2" fmla="*/ 5246405 h 6960187"/>
              <a:gd name="connsiteX3" fmla="*/ 12232071 w 13763260"/>
              <a:gd name="connsiteY3" fmla="*/ 5582836 h 6960187"/>
              <a:gd name="connsiteX4" fmla="*/ 12059543 w 13763260"/>
              <a:gd name="connsiteY4" fmla="*/ 6117673 h 6960187"/>
              <a:gd name="connsiteX5" fmla="*/ 12870426 w 13763260"/>
              <a:gd name="connsiteY5" fmla="*/ 6937183 h 6960187"/>
              <a:gd name="connsiteX0" fmla="*/ 12870426 w 13763260"/>
              <a:gd name="connsiteY0" fmla="*/ 6937183 h 6960187"/>
              <a:gd name="connsiteX1" fmla="*/ 13750320 w 13763260"/>
              <a:gd name="connsiteY1" fmla="*/ 6100421 h 6960187"/>
              <a:gd name="connsiteX2" fmla="*/ 12904932 w 13763260"/>
              <a:gd name="connsiteY2" fmla="*/ 5246405 h 6960187"/>
              <a:gd name="connsiteX3" fmla="*/ 12232071 w 13763260"/>
              <a:gd name="connsiteY3" fmla="*/ 5582836 h 6960187"/>
              <a:gd name="connsiteX4" fmla="*/ 12059543 w 13763260"/>
              <a:gd name="connsiteY4" fmla="*/ 6117673 h 6960187"/>
              <a:gd name="connsiteX5" fmla="*/ 12870426 w 13763260"/>
              <a:gd name="connsiteY5" fmla="*/ 6937183 h 696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63260" h="6960187">
                <a:moveTo>
                  <a:pt x="12870426" y="6937183"/>
                </a:moveTo>
                <a:cubicBezTo>
                  <a:pt x="13234173" y="6960187"/>
                  <a:pt x="13763260" y="6619443"/>
                  <a:pt x="13750320" y="6100421"/>
                </a:cubicBezTo>
                <a:cubicBezTo>
                  <a:pt x="13737380" y="5581399"/>
                  <a:pt x="13326188" y="5250718"/>
                  <a:pt x="12904932" y="5246405"/>
                </a:cubicBezTo>
                <a:cubicBezTo>
                  <a:pt x="12543232" y="5245862"/>
                  <a:pt x="12372969" y="5437625"/>
                  <a:pt x="12232071" y="5582836"/>
                </a:cubicBezTo>
                <a:cubicBezTo>
                  <a:pt x="1" y="-1"/>
                  <a:pt x="2038166" y="2867726"/>
                  <a:pt x="12059543" y="6117673"/>
                </a:cubicBezTo>
                <a:cubicBezTo>
                  <a:pt x="12099799" y="6579186"/>
                  <a:pt x="12506679" y="6914179"/>
                  <a:pt x="12870426" y="6937183"/>
                </a:cubicBezTo>
                <a:close/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 rot="1521427">
            <a:off x="1373734" y="1014648"/>
            <a:ext cx="5748306" cy="2906963"/>
          </a:xfrm>
          <a:custGeom>
            <a:avLst/>
            <a:gdLst>
              <a:gd name="connsiteX0" fmla="*/ 917275 w 1802920"/>
              <a:gd name="connsiteY0" fmla="*/ 1777042 h 1779917"/>
              <a:gd name="connsiteX1" fmla="*/ 1797169 w 1802920"/>
              <a:gd name="connsiteY1" fmla="*/ 940280 h 1779917"/>
              <a:gd name="connsiteX2" fmla="*/ 951781 w 1802920"/>
              <a:gd name="connsiteY2" fmla="*/ 86264 h 1779917"/>
              <a:gd name="connsiteX3" fmla="*/ 278920 w 1802920"/>
              <a:gd name="connsiteY3" fmla="*/ 422695 h 1779917"/>
              <a:gd name="connsiteX4" fmla="*/ 106392 w 1802920"/>
              <a:gd name="connsiteY4" fmla="*/ 957532 h 1779917"/>
              <a:gd name="connsiteX5" fmla="*/ 917275 w 1802920"/>
              <a:gd name="connsiteY5" fmla="*/ 1777042 h 1779917"/>
              <a:gd name="connsiteX0" fmla="*/ 917275 w 1810109"/>
              <a:gd name="connsiteY0" fmla="*/ 1777042 h 1779917"/>
              <a:gd name="connsiteX1" fmla="*/ 1797169 w 1810109"/>
              <a:gd name="connsiteY1" fmla="*/ 940280 h 1779917"/>
              <a:gd name="connsiteX2" fmla="*/ 951781 w 1810109"/>
              <a:gd name="connsiteY2" fmla="*/ 86264 h 1779917"/>
              <a:gd name="connsiteX3" fmla="*/ 278920 w 1810109"/>
              <a:gd name="connsiteY3" fmla="*/ 422695 h 1779917"/>
              <a:gd name="connsiteX4" fmla="*/ 106392 w 1810109"/>
              <a:gd name="connsiteY4" fmla="*/ 957532 h 1779917"/>
              <a:gd name="connsiteX5" fmla="*/ 917275 w 1810109"/>
              <a:gd name="connsiteY5" fmla="*/ 1777042 h 1779917"/>
              <a:gd name="connsiteX0" fmla="*/ 917275 w 1810109"/>
              <a:gd name="connsiteY0" fmla="*/ 1695091 h 1697966"/>
              <a:gd name="connsiteX1" fmla="*/ 1797169 w 1810109"/>
              <a:gd name="connsiteY1" fmla="*/ 858329 h 1697966"/>
              <a:gd name="connsiteX2" fmla="*/ 951781 w 1810109"/>
              <a:gd name="connsiteY2" fmla="*/ 4313 h 1697966"/>
              <a:gd name="connsiteX3" fmla="*/ 278920 w 1810109"/>
              <a:gd name="connsiteY3" fmla="*/ 340744 h 1697966"/>
              <a:gd name="connsiteX4" fmla="*/ 106392 w 1810109"/>
              <a:gd name="connsiteY4" fmla="*/ 875581 h 1697966"/>
              <a:gd name="connsiteX5" fmla="*/ 917275 w 1810109"/>
              <a:gd name="connsiteY5" fmla="*/ 1695091 h 1697966"/>
              <a:gd name="connsiteX0" fmla="*/ 917275 w 1810109"/>
              <a:gd name="connsiteY0" fmla="*/ 1695091 h 1718095"/>
              <a:gd name="connsiteX1" fmla="*/ 1797169 w 1810109"/>
              <a:gd name="connsiteY1" fmla="*/ 858329 h 1718095"/>
              <a:gd name="connsiteX2" fmla="*/ 951781 w 1810109"/>
              <a:gd name="connsiteY2" fmla="*/ 4313 h 1718095"/>
              <a:gd name="connsiteX3" fmla="*/ 278920 w 1810109"/>
              <a:gd name="connsiteY3" fmla="*/ 340744 h 1718095"/>
              <a:gd name="connsiteX4" fmla="*/ 106392 w 1810109"/>
              <a:gd name="connsiteY4" fmla="*/ 875581 h 1718095"/>
              <a:gd name="connsiteX5" fmla="*/ 917275 w 1810109"/>
              <a:gd name="connsiteY5" fmla="*/ 1695091 h 1718095"/>
              <a:gd name="connsiteX0" fmla="*/ 822385 w 1715219"/>
              <a:gd name="connsiteY0" fmla="*/ 1695091 h 1718095"/>
              <a:gd name="connsiteX1" fmla="*/ 1702279 w 1715219"/>
              <a:gd name="connsiteY1" fmla="*/ 858329 h 1718095"/>
              <a:gd name="connsiteX2" fmla="*/ 856891 w 1715219"/>
              <a:gd name="connsiteY2" fmla="*/ 4313 h 1718095"/>
              <a:gd name="connsiteX3" fmla="*/ 184030 w 1715219"/>
              <a:gd name="connsiteY3" fmla="*/ 340744 h 1718095"/>
              <a:gd name="connsiteX4" fmla="*/ 11502 w 1715219"/>
              <a:gd name="connsiteY4" fmla="*/ 875581 h 1718095"/>
              <a:gd name="connsiteX5" fmla="*/ 822385 w 1715219"/>
              <a:gd name="connsiteY5" fmla="*/ 1695091 h 1718095"/>
              <a:gd name="connsiteX0" fmla="*/ 825260 w 1718094"/>
              <a:gd name="connsiteY0" fmla="*/ 1695091 h 1718095"/>
              <a:gd name="connsiteX1" fmla="*/ 1705154 w 1718094"/>
              <a:gd name="connsiteY1" fmla="*/ 858329 h 1718095"/>
              <a:gd name="connsiteX2" fmla="*/ 859766 w 1718094"/>
              <a:gd name="connsiteY2" fmla="*/ 4313 h 1718095"/>
              <a:gd name="connsiteX3" fmla="*/ 186905 w 1718094"/>
              <a:gd name="connsiteY3" fmla="*/ 340744 h 1718095"/>
              <a:gd name="connsiteX4" fmla="*/ 14377 w 1718094"/>
              <a:gd name="connsiteY4" fmla="*/ 875581 h 1718095"/>
              <a:gd name="connsiteX5" fmla="*/ 825260 w 1718094"/>
              <a:gd name="connsiteY5" fmla="*/ 1695091 h 1718095"/>
              <a:gd name="connsiteX0" fmla="*/ 825260 w 1718094"/>
              <a:gd name="connsiteY0" fmla="*/ 1695091 h 1718095"/>
              <a:gd name="connsiteX1" fmla="*/ 1705154 w 1718094"/>
              <a:gd name="connsiteY1" fmla="*/ 858329 h 1718095"/>
              <a:gd name="connsiteX2" fmla="*/ 859766 w 1718094"/>
              <a:gd name="connsiteY2" fmla="*/ 4313 h 1718095"/>
              <a:gd name="connsiteX3" fmla="*/ 186905 w 1718094"/>
              <a:gd name="connsiteY3" fmla="*/ 340744 h 1718095"/>
              <a:gd name="connsiteX4" fmla="*/ 14377 w 1718094"/>
              <a:gd name="connsiteY4" fmla="*/ 875581 h 1718095"/>
              <a:gd name="connsiteX5" fmla="*/ 825260 w 1718094"/>
              <a:gd name="connsiteY5" fmla="*/ 1695091 h 1718095"/>
              <a:gd name="connsiteX0" fmla="*/ 825260 w 1718094"/>
              <a:gd name="connsiteY0" fmla="*/ 1691321 h 1714325"/>
              <a:gd name="connsiteX1" fmla="*/ 1705154 w 1718094"/>
              <a:gd name="connsiteY1" fmla="*/ 854559 h 1714325"/>
              <a:gd name="connsiteX2" fmla="*/ 859766 w 1718094"/>
              <a:gd name="connsiteY2" fmla="*/ 543 h 1714325"/>
              <a:gd name="connsiteX3" fmla="*/ 186905 w 1718094"/>
              <a:gd name="connsiteY3" fmla="*/ 336974 h 1714325"/>
              <a:gd name="connsiteX4" fmla="*/ 14377 w 1718094"/>
              <a:gd name="connsiteY4" fmla="*/ 871811 h 1714325"/>
              <a:gd name="connsiteX5" fmla="*/ 825260 w 1718094"/>
              <a:gd name="connsiteY5" fmla="*/ 1691321 h 1714325"/>
              <a:gd name="connsiteX0" fmla="*/ 819229 w 1712063"/>
              <a:gd name="connsiteY0" fmla="*/ 1691321 h 1714325"/>
              <a:gd name="connsiteX1" fmla="*/ 1699123 w 1712063"/>
              <a:gd name="connsiteY1" fmla="*/ 854559 h 1714325"/>
              <a:gd name="connsiteX2" fmla="*/ 853735 w 1712063"/>
              <a:gd name="connsiteY2" fmla="*/ 543 h 1714325"/>
              <a:gd name="connsiteX3" fmla="*/ 180874 w 1712063"/>
              <a:gd name="connsiteY3" fmla="*/ 336974 h 1714325"/>
              <a:gd name="connsiteX4" fmla="*/ 8346 w 1712063"/>
              <a:gd name="connsiteY4" fmla="*/ 871811 h 1714325"/>
              <a:gd name="connsiteX5" fmla="*/ 819229 w 1712063"/>
              <a:gd name="connsiteY5" fmla="*/ 1691321 h 1714325"/>
              <a:gd name="connsiteX0" fmla="*/ 3406570 w 4299404"/>
              <a:gd name="connsiteY0" fmla="*/ 2961193 h 2984197"/>
              <a:gd name="connsiteX1" fmla="*/ 4286464 w 4299404"/>
              <a:gd name="connsiteY1" fmla="*/ 2124431 h 2984197"/>
              <a:gd name="connsiteX2" fmla="*/ 3441076 w 4299404"/>
              <a:gd name="connsiteY2" fmla="*/ 1270415 h 2984197"/>
              <a:gd name="connsiteX3" fmla="*/ 2768215 w 4299404"/>
              <a:gd name="connsiteY3" fmla="*/ 1606846 h 2984197"/>
              <a:gd name="connsiteX4" fmla="*/ 2595687 w 4299404"/>
              <a:gd name="connsiteY4" fmla="*/ 2141683 h 2984197"/>
              <a:gd name="connsiteX5" fmla="*/ 3406570 w 4299404"/>
              <a:gd name="connsiteY5" fmla="*/ 2961193 h 2984197"/>
              <a:gd name="connsiteX0" fmla="*/ 5698531 w 6591365"/>
              <a:gd name="connsiteY0" fmla="*/ 2985183 h 3008187"/>
              <a:gd name="connsiteX1" fmla="*/ 6578425 w 6591365"/>
              <a:gd name="connsiteY1" fmla="*/ 2148421 h 3008187"/>
              <a:gd name="connsiteX2" fmla="*/ 5733037 w 6591365"/>
              <a:gd name="connsiteY2" fmla="*/ 1294405 h 3008187"/>
              <a:gd name="connsiteX3" fmla="*/ 5060176 w 6591365"/>
              <a:gd name="connsiteY3" fmla="*/ 1630836 h 3008187"/>
              <a:gd name="connsiteX4" fmla="*/ 4887648 w 6591365"/>
              <a:gd name="connsiteY4" fmla="*/ 2165673 h 3008187"/>
              <a:gd name="connsiteX5" fmla="*/ 5698531 w 6591365"/>
              <a:gd name="connsiteY5" fmla="*/ 2985183 h 3008187"/>
              <a:gd name="connsiteX0" fmla="*/ 5698531 w 6591365"/>
              <a:gd name="connsiteY0" fmla="*/ 3602639 h 3625643"/>
              <a:gd name="connsiteX1" fmla="*/ 6578425 w 6591365"/>
              <a:gd name="connsiteY1" fmla="*/ 2765877 h 3625643"/>
              <a:gd name="connsiteX2" fmla="*/ 5733037 w 6591365"/>
              <a:gd name="connsiteY2" fmla="*/ 1911861 h 3625643"/>
              <a:gd name="connsiteX3" fmla="*/ 5060176 w 6591365"/>
              <a:gd name="connsiteY3" fmla="*/ 2248292 h 3625643"/>
              <a:gd name="connsiteX4" fmla="*/ 4887648 w 6591365"/>
              <a:gd name="connsiteY4" fmla="*/ 2783129 h 3625643"/>
              <a:gd name="connsiteX5" fmla="*/ 5698531 w 6591365"/>
              <a:gd name="connsiteY5" fmla="*/ 3602639 h 3625643"/>
              <a:gd name="connsiteX0" fmla="*/ 5698531 w 6591365"/>
              <a:gd name="connsiteY0" fmla="*/ 2985183 h 3008187"/>
              <a:gd name="connsiteX1" fmla="*/ 6578425 w 6591365"/>
              <a:gd name="connsiteY1" fmla="*/ 2148421 h 3008187"/>
              <a:gd name="connsiteX2" fmla="*/ 5733037 w 6591365"/>
              <a:gd name="connsiteY2" fmla="*/ 1294405 h 3008187"/>
              <a:gd name="connsiteX3" fmla="*/ 5060176 w 6591365"/>
              <a:gd name="connsiteY3" fmla="*/ 1630836 h 3008187"/>
              <a:gd name="connsiteX4" fmla="*/ 4887648 w 6591365"/>
              <a:gd name="connsiteY4" fmla="*/ 2165673 h 3008187"/>
              <a:gd name="connsiteX5" fmla="*/ 5698531 w 6591365"/>
              <a:gd name="connsiteY5" fmla="*/ 2985183 h 3008187"/>
              <a:gd name="connsiteX0" fmla="*/ 5698531 w 6591365"/>
              <a:gd name="connsiteY0" fmla="*/ 2985183 h 3008187"/>
              <a:gd name="connsiteX1" fmla="*/ 6578425 w 6591365"/>
              <a:gd name="connsiteY1" fmla="*/ 2148421 h 3008187"/>
              <a:gd name="connsiteX2" fmla="*/ 5733037 w 6591365"/>
              <a:gd name="connsiteY2" fmla="*/ 1294405 h 3008187"/>
              <a:gd name="connsiteX3" fmla="*/ 5060176 w 6591365"/>
              <a:gd name="connsiteY3" fmla="*/ 1630836 h 3008187"/>
              <a:gd name="connsiteX4" fmla="*/ 4887648 w 6591365"/>
              <a:gd name="connsiteY4" fmla="*/ 2165673 h 3008187"/>
              <a:gd name="connsiteX5" fmla="*/ 5698531 w 6591365"/>
              <a:gd name="connsiteY5" fmla="*/ 2985183 h 3008187"/>
              <a:gd name="connsiteX0" fmla="*/ 4096470 w 4989304"/>
              <a:gd name="connsiteY0" fmla="*/ 2495682 h 2518686"/>
              <a:gd name="connsiteX1" fmla="*/ 4976364 w 4989304"/>
              <a:gd name="connsiteY1" fmla="*/ 1658920 h 2518686"/>
              <a:gd name="connsiteX2" fmla="*/ 4130976 w 4989304"/>
              <a:gd name="connsiteY2" fmla="*/ 804904 h 2518686"/>
              <a:gd name="connsiteX3" fmla="*/ 3458115 w 4989304"/>
              <a:gd name="connsiteY3" fmla="*/ 1141335 h 2518686"/>
              <a:gd name="connsiteX4" fmla="*/ 3285587 w 4989304"/>
              <a:gd name="connsiteY4" fmla="*/ 1676172 h 2518686"/>
              <a:gd name="connsiteX5" fmla="*/ 4096470 w 4989304"/>
              <a:gd name="connsiteY5" fmla="*/ 2495682 h 2518686"/>
              <a:gd name="connsiteX0" fmla="*/ 12870426 w 13763260"/>
              <a:gd name="connsiteY0" fmla="*/ 6937183 h 6960187"/>
              <a:gd name="connsiteX1" fmla="*/ 13750320 w 13763260"/>
              <a:gd name="connsiteY1" fmla="*/ 6100421 h 6960187"/>
              <a:gd name="connsiteX2" fmla="*/ 12904932 w 13763260"/>
              <a:gd name="connsiteY2" fmla="*/ 5246405 h 6960187"/>
              <a:gd name="connsiteX3" fmla="*/ 12232071 w 13763260"/>
              <a:gd name="connsiteY3" fmla="*/ 5582836 h 6960187"/>
              <a:gd name="connsiteX4" fmla="*/ 12059543 w 13763260"/>
              <a:gd name="connsiteY4" fmla="*/ 6117673 h 6960187"/>
              <a:gd name="connsiteX5" fmla="*/ 12870426 w 13763260"/>
              <a:gd name="connsiteY5" fmla="*/ 6937183 h 6960187"/>
              <a:gd name="connsiteX0" fmla="*/ 12870426 w 13763260"/>
              <a:gd name="connsiteY0" fmla="*/ 6937183 h 6960187"/>
              <a:gd name="connsiteX1" fmla="*/ 13750320 w 13763260"/>
              <a:gd name="connsiteY1" fmla="*/ 6100421 h 6960187"/>
              <a:gd name="connsiteX2" fmla="*/ 12904932 w 13763260"/>
              <a:gd name="connsiteY2" fmla="*/ 5246405 h 6960187"/>
              <a:gd name="connsiteX3" fmla="*/ 12232071 w 13763260"/>
              <a:gd name="connsiteY3" fmla="*/ 5582836 h 6960187"/>
              <a:gd name="connsiteX4" fmla="*/ 12059543 w 13763260"/>
              <a:gd name="connsiteY4" fmla="*/ 6117673 h 6960187"/>
              <a:gd name="connsiteX5" fmla="*/ 12870426 w 13763260"/>
              <a:gd name="connsiteY5" fmla="*/ 6937183 h 696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63260" h="6960187">
                <a:moveTo>
                  <a:pt x="12870426" y="6937183"/>
                </a:moveTo>
                <a:cubicBezTo>
                  <a:pt x="13234173" y="6960187"/>
                  <a:pt x="13763260" y="6619443"/>
                  <a:pt x="13750320" y="6100421"/>
                </a:cubicBezTo>
                <a:cubicBezTo>
                  <a:pt x="13737380" y="5581399"/>
                  <a:pt x="13326188" y="5250718"/>
                  <a:pt x="12904932" y="5246405"/>
                </a:cubicBezTo>
                <a:cubicBezTo>
                  <a:pt x="12543232" y="5245862"/>
                  <a:pt x="12372969" y="5437625"/>
                  <a:pt x="12232071" y="5582836"/>
                </a:cubicBezTo>
                <a:cubicBezTo>
                  <a:pt x="1" y="-1"/>
                  <a:pt x="2038166" y="2867726"/>
                  <a:pt x="12059543" y="6117673"/>
                </a:cubicBezTo>
                <a:cubicBezTo>
                  <a:pt x="12099799" y="6579186"/>
                  <a:pt x="12506679" y="6914179"/>
                  <a:pt x="12870426" y="6937183"/>
                </a:cubicBezTo>
                <a:close/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 rot="1521427">
            <a:off x="-378866" y="1929048"/>
            <a:ext cx="5748306" cy="2906963"/>
          </a:xfrm>
          <a:custGeom>
            <a:avLst/>
            <a:gdLst>
              <a:gd name="connsiteX0" fmla="*/ 917275 w 1802920"/>
              <a:gd name="connsiteY0" fmla="*/ 1777042 h 1779917"/>
              <a:gd name="connsiteX1" fmla="*/ 1797169 w 1802920"/>
              <a:gd name="connsiteY1" fmla="*/ 940280 h 1779917"/>
              <a:gd name="connsiteX2" fmla="*/ 951781 w 1802920"/>
              <a:gd name="connsiteY2" fmla="*/ 86264 h 1779917"/>
              <a:gd name="connsiteX3" fmla="*/ 278920 w 1802920"/>
              <a:gd name="connsiteY3" fmla="*/ 422695 h 1779917"/>
              <a:gd name="connsiteX4" fmla="*/ 106392 w 1802920"/>
              <a:gd name="connsiteY4" fmla="*/ 957532 h 1779917"/>
              <a:gd name="connsiteX5" fmla="*/ 917275 w 1802920"/>
              <a:gd name="connsiteY5" fmla="*/ 1777042 h 1779917"/>
              <a:gd name="connsiteX0" fmla="*/ 917275 w 1810109"/>
              <a:gd name="connsiteY0" fmla="*/ 1777042 h 1779917"/>
              <a:gd name="connsiteX1" fmla="*/ 1797169 w 1810109"/>
              <a:gd name="connsiteY1" fmla="*/ 940280 h 1779917"/>
              <a:gd name="connsiteX2" fmla="*/ 951781 w 1810109"/>
              <a:gd name="connsiteY2" fmla="*/ 86264 h 1779917"/>
              <a:gd name="connsiteX3" fmla="*/ 278920 w 1810109"/>
              <a:gd name="connsiteY3" fmla="*/ 422695 h 1779917"/>
              <a:gd name="connsiteX4" fmla="*/ 106392 w 1810109"/>
              <a:gd name="connsiteY4" fmla="*/ 957532 h 1779917"/>
              <a:gd name="connsiteX5" fmla="*/ 917275 w 1810109"/>
              <a:gd name="connsiteY5" fmla="*/ 1777042 h 1779917"/>
              <a:gd name="connsiteX0" fmla="*/ 917275 w 1810109"/>
              <a:gd name="connsiteY0" fmla="*/ 1695091 h 1697966"/>
              <a:gd name="connsiteX1" fmla="*/ 1797169 w 1810109"/>
              <a:gd name="connsiteY1" fmla="*/ 858329 h 1697966"/>
              <a:gd name="connsiteX2" fmla="*/ 951781 w 1810109"/>
              <a:gd name="connsiteY2" fmla="*/ 4313 h 1697966"/>
              <a:gd name="connsiteX3" fmla="*/ 278920 w 1810109"/>
              <a:gd name="connsiteY3" fmla="*/ 340744 h 1697966"/>
              <a:gd name="connsiteX4" fmla="*/ 106392 w 1810109"/>
              <a:gd name="connsiteY4" fmla="*/ 875581 h 1697966"/>
              <a:gd name="connsiteX5" fmla="*/ 917275 w 1810109"/>
              <a:gd name="connsiteY5" fmla="*/ 1695091 h 1697966"/>
              <a:gd name="connsiteX0" fmla="*/ 917275 w 1810109"/>
              <a:gd name="connsiteY0" fmla="*/ 1695091 h 1718095"/>
              <a:gd name="connsiteX1" fmla="*/ 1797169 w 1810109"/>
              <a:gd name="connsiteY1" fmla="*/ 858329 h 1718095"/>
              <a:gd name="connsiteX2" fmla="*/ 951781 w 1810109"/>
              <a:gd name="connsiteY2" fmla="*/ 4313 h 1718095"/>
              <a:gd name="connsiteX3" fmla="*/ 278920 w 1810109"/>
              <a:gd name="connsiteY3" fmla="*/ 340744 h 1718095"/>
              <a:gd name="connsiteX4" fmla="*/ 106392 w 1810109"/>
              <a:gd name="connsiteY4" fmla="*/ 875581 h 1718095"/>
              <a:gd name="connsiteX5" fmla="*/ 917275 w 1810109"/>
              <a:gd name="connsiteY5" fmla="*/ 1695091 h 1718095"/>
              <a:gd name="connsiteX0" fmla="*/ 822385 w 1715219"/>
              <a:gd name="connsiteY0" fmla="*/ 1695091 h 1718095"/>
              <a:gd name="connsiteX1" fmla="*/ 1702279 w 1715219"/>
              <a:gd name="connsiteY1" fmla="*/ 858329 h 1718095"/>
              <a:gd name="connsiteX2" fmla="*/ 856891 w 1715219"/>
              <a:gd name="connsiteY2" fmla="*/ 4313 h 1718095"/>
              <a:gd name="connsiteX3" fmla="*/ 184030 w 1715219"/>
              <a:gd name="connsiteY3" fmla="*/ 340744 h 1718095"/>
              <a:gd name="connsiteX4" fmla="*/ 11502 w 1715219"/>
              <a:gd name="connsiteY4" fmla="*/ 875581 h 1718095"/>
              <a:gd name="connsiteX5" fmla="*/ 822385 w 1715219"/>
              <a:gd name="connsiteY5" fmla="*/ 1695091 h 1718095"/>
              <a:gd name="connsiteX0" fmla="*/ 825260 w 1718094"/>
              <a:gd name="connsiteY0" fmla="*/ 1695091 h 1718095"/>
              <a:gd name="connsiteX1" fmla="*/ 1705154 w 1718094"/>
              <a:gd name="connsiteY1" fmla="*/ 858329 h 1718095"/>
              <a:gd name="connsiteX2" fmla="*/ 859766 w 1718094"/>
              <a:gd name="connsiteY2" fmla="*/ 4313 h 1718095"/>
              <a:gd name="connsiteX3" fmla="*/ 186905 w 1718094"/>
              <a:gd name="connsiteY3" fmla="*/ 340744 h 1718095"/>
              <a:gd name="connsiteX4" fmla="*/ 14377 w 1718094"/>
              <a:gd name="connsiteY4" fmla="*/ 875581 h 1718095"/>
              <a:gd name="connsiteX5" fmla="*/ 825260 w 1718094"/>
              <a:gd name="connsiteY5" fmla="*/ 1695091 h 1718095"/>
              <a:gd name="connsiteX0" fmla="*/ 825260 w 1718094"/>
              <a:gd name="connsiteY0" fmla="*/ 1695091 h 1718095"/>
              <a:gd name="connsiteX1" fmla="*/ 1705154 w 1718094"/>
              <a:gd name="connsiteY1" fmla="*/ 858329 h 1718095"/>
              <a:gd name="connsiteX2" fmla="*/ 859766 w 1718094"/>
              <a:gd name="connsiteY2" fmla="*/ 4313 h 1718095"/>
              <a:gd name="connsiteX3" fmla="*/ 186905 w 1718094"/>
              <a:gd name="connsiteY3" fmla="*/ 340744 h 1718095"/>
              <a:gd name="connsiteX4" fmla="*/ 14377 w 1718094"/>
              <a:gd name="connsiteY4" fmla="*/ 875581 h 1718095"/>
              <a:gd name="connsiteX5" fmla="*/ 825260 w 1718094"/>
              <a:gd name="connsiteY5" fmla="*/ 1695091 h 1718095"/>
              <a:gd name="connsiteX0" fmla="*/ 825260 w 1718094"/>
              <a:gd name="connsiteY0" fmla="*/ 1691321 h 1714325"/>
              <a:gd name="connsiteX1" fmla="*/ 1705154 w 1718094"/>
              <a:gd name="connsiteY1" fmla="*/ 854559 h 1714325"/>
              <a:gd name="connsiteX2" fmla="*/ 859766 w 1718094"/>
              <a:gd name="connsiteY2" fmla="*/ 543 h 1714325"/>
              <a:gd name="connsiteX3" fmla="*/ 186905 w 1718094"/>
              <a:gd name="connsiteY3" fmla="*/ 336974 h 1714325"/>
              <a:gd name="connsiteX4" fmla="*/ 14377 w 1718094"/>
              <a:gd name="connsiteY4" fmla="*/ 871811 h 1714325"/>
              <a:gd name="connsiteX5" fmla="*/ 825260 w 1718094"/>
              <a:gd name="connsiteY5" fmla="*/ 1691321 h 1714325"/>
              <a:gd name="connsiteX0" fmla="*/ 819229 w 1712063"/>
              <a:gd name="connsiteY0" fmla="*/ 1691321 h 1714325"/>
              <a:gd name="connsiteX1" fmla="*/ 1699123 w 1712063"/>
              <a:gd name="connsiteY1" fmla="*/ 854559 h 1714325"/>
              <a:gd name="connsiteX2" fmla="*/ 853735 w 1712063"/>
              <a:gd name="connsiteY2" fmla="*/ 543 h 1714325"/>
              <a:gd name="connsiteX3" fmla="*/ 180874 w 1712063"/>
              <a:gd name="connsiteY3" fmla="*/ 336974 h 1714325"/>
              <a:gd name="connsiteX4" fmla="*/ 8346 w 1712063"/>
              <a:gd name="connsiteY4" fmla="*/ 871811 h 1714325"/>
              <a:gd name="connsiteX5" fmla="*/ 819229 w 1712063"/>
              <a:gd name="connsiteY5" fmla="*/ 1691321 h 1714325"/>
              <a:gd name="connsiteX0" fmla="*/ 3406570 w 4299404"/>
              <a:gd name="connsiteY0" fmla="*/ 2961193 h 2984197"/>
              <a:gd name="connsiteX1" fmla="*/ 4286464 w 4299404"/>
              <a:gd name="connsiteY1" fmla="*/ 2124431 h 2984197"/>
              <a:gd name="connsiteX2" fmla="*/ 3441076 w 4299404"/>
              <a:gd name="connsiteY2" fmla="*/ 1270415 h 2984197"/>
              <a:gd name="connsiteX3" fmla="*/ 2768215 w 4299404"/>
              <a:gd name="connsiteY3" fmla="*/ 1606846 h 2984197"/>
              <a:gd name="connsiteX4" fmla="*/ 2595687 w 4299404"/>
              <a:gd name="connsiteY4" fmla="*/ 2141683 h 2984197"/>
              <a:gd name="connsiteX5" fmla="*/ 3406570 w 4299404"/>
              <a:gd name="connsiteY5" fmla="*/ 2961193 h 2984197"/>
              <a:gd name="connsiteX0" fmla="*/ 5698531 w 6591365"/>
              <a:gd name="connsiteY0" fmla="*/ 2985183 h 3008187"/>
              <a:gd name="connsiteX1" fmla="*/ 6578425 w 6591365"/>
              <a:gd name="connsiteY1" fmla="*/ 2148421 h 3008187"/>
              <a:gd name="connsiteX2" fmla="*/ 5733037 w 6591365"/>
              <a:gd name="connsiteY2" fmla="*/ 1294405 h 3008187"/>
              <a:gd name="connsiteX3" fmla="*/ 5060176 w 6591365"/>
              <a:gd name="connsiteY3" fmla="*/ 1630836 h 3008187"/>
              <a:gd name="connsiteX4" fmla="*/ 4887648 w 6591365"/>
              <a:gd name="connsiteY4" fmla="*/ 2165673 h 3008187"/>
              <a:gd name="connsiteX5" fmla="*/ 5698531 w 6591365"/>
              <a:gd name="connsiteY5" fmla="*/ 2985183 h 3008187"/>
              <a:gd name="connsiteX0" fmla="*/ 5698531 w 6591365"/>
              <a:gd name="connsiteY0" fmla="*/ 3602639 h 3625643"/>
              <a:gd name="connsiteX1" fmla="*/ 6578425 w 6591365"/>
              <a:gd name="connsiteY1" fmla="*/ 2765877 h 3625643"/>
              <a:gd name="connsiteX2" fmla="*/ 5733037 w 6591365"/>
              <a:gd name="connsiteY2" fmla="*/ 1911861 h 3625643"/>
              <a:gd name="connsiteX3" fmla="*/ 5060176 w 6591365"/>
              <a:gd name="connsiteY3" fmla="*/ 2248292 h 3625643"/>
              <a:gd name="connsiteX4" fmla="*/ 4887648 w 6591365"/>
              <a:gd name="connsiteY4" fmla="*/ 2783129 h 3625643"/>
              <a:gd name="connsiteX5" fmla="*/ 5698531 w 6591365"/>
              <a:gd name="connsiteY5" fmla="*/ 3602639 h 3625643"/>
              <a:gd name="connsiteX0" fmla="*/ 5698531 w 6591365"/>
              <a:gd name="connsiteY0" fmla="*/ 2985183 h 3008187"/>
              <a:gd name="connsiteX1" fmla="*/ 6578425 w 6591365"/>
              <a:gd name="connsiteY1" fmla="*/ 2148421 h 3008187"/>
              <a:gd name="connsiteX2" fmla="*/ 5733037 w 6591365"/>
              <a:gd name="connsiteY2" fmla="*/ 1294405 h 3008187"/>
              <a:gd name="connsiteX3" fmla="*/ 5060176 w 6591365"/>
              <a:gd name="connsiteY3" fmla="*/ 1630836 h 3008187"/>
              <a:gd name="connsiteX4" fmla="*/ 4887648 w 6591365"/>
              <a:gd name="connsiteY4" fmla="*/ 2165673 h 3008187"/>
              <a:gd name="connsiteX5" fmla="*/ 5698531 w 6591365"/>
              <a:gd name="connsiteY5" fmla="*/ 2985183 h 3008187"/>
              <a:gd name="connsiteX0" fmla="*/ 5698531 w 6591365"/>
              <a:gd name="connsiteY0" fmla="*/ 2985183 h 3008187"/>
              <a:gd name="connsiteX1" fmla="*/ 6578425 w 6591365"/>
              <a:gd name="connsiteY1" fmla="*/ 2148421 h 3008187"/>
              <a:gd name="connsiteX2" fmla="*/ 5733037 w 6591365"/>
              <a:gd name="connsiteY2" fmla="*/ 1294405 h 3008187"/>
              <a:gd name="connsiteX3" fmla="*/ 5060176 w 6591365"/>
              <a:gd name="connsiteY3" fmla="*/ 1630836 h 3008187"/>
              <a:gd name="connsiteX4" fmla="*/ 4887648 w 6591365"/>
              <a:gd name="connsiteY4" fmla="*/ 2165673 h 3008187"/>
              <a:gd name="connsiteX5" fmla="*/ 5698531 w 6591365"/>
              <a:gd name="connsiteY5" fmla="*/ 2985183 h 3008187"/>
              <a:gd name="connsiteX0" fmla="*/ 4096470 w 4989304"/>
              <a:gd name="connsiteY0" fmla="*/ 2495682 h 2518686"/>
              <a:gd name="connsiteX1" fmla="*/ 4976364 w 4989304"/>
              <a:gd name="connsiteY1" fmla="*/ 1658920 h 2518686"/>
              <a:gd name="connsiteX2" fmla="*/ 4130976 w 4989304"/>
              <a:gd name="connsiteY2" fmla="*/ 804904 h 2518686"/>
              <a:gd name="connsiteX3" fmla="*/ 3458115 w 4989304"/>
              <a:gd name="connsiteY3" fmla="*/ 1141335 h 2518686"/>
              <a:gd name="connsiteX4" fmla="*/ 3285587 w 4989304"/>
              <a:gd name="connsiteY4" fmla="*/ 1676172 h 2518686"/>
              <a:gd name="connsiteX5" fmla="*/ 4096470 w 4989304"/>
              <a:gd name="connsiteY5" fmla="*/ 2495682 h 2518686"/>
              <a:gd name="connsiteX0" fmla="*/ 12870426 w 13763260"/>
              <a:gd name="connsiteY0" fmla="*/ 6937183 h 6960187"/>
              <a:gd name="connsiteX1" fmla="*/ 13750320 w 13763260"/>
              <a:gd name="connsiteY1" fmla="*/ 6100421 h 6960187"/>
              <a:gd name="connsiteX2" fmla="*/ 12904932 w 13763260"/>
              <a:gd name="connsiteY2" fmla="*/ 5246405 h 6960187"/>
              <a:gd name="connsiteX3" fmla="*/ 12232071 w 13763260"/>
              <a:gd name="connsiteY3" fmla="*/ 5582836 h 6960187"/>
              <a:gd name="connsiteX4" fmla="*/ 12059543 w 13763260"/>
              <a:gd name="connsiteY4" fmla="*/ 6117673 h 6960187"/>
              <a:gd name="connsiteX5" fmla="*/ 12870426 w 13763260"/>
              <a:gd name="connsiteY5" fmla="*/ 6937183 h 6960187"/>
              <a:gd name="connsiteX0" fmla="*/ 12870426 w 13763260"/>
              <a:gd name="connsiteY0" fmla="*/ 6937183 h 6960187"/>
              <a:gd name="connsiteX1" fmla="*/ 13750320 w 13763260"/>
              <a:gd name="connsiteY1" fmla="*/ 6100421 h 6960187"/>
              <a:gd name="connsiteX2" fmla="*/ 12904932 w 13763260"/>
              <a:gd name="connsiteY2" fmla="*/ 5246405 h 6960187"/>
              <a:gd name="connsiteX3" fmla="*/ 12232071 w 13763260"/>
              <a:gd name="connsiteY3" fmla="*/ 5582836 h 6960187"/>
              <a:gd name="connsiteX4" fmla="*/ 12059543 w 13763260"/>
              <a:gd name="connsiteY4" fmla="*/ 6117673 h 6960187"/>
              <a:gd name="connsiteX5" fmla="*/ 12870426 w 13763260"/>
              <a:gd name="connsiteY5" fmla="*/ 6937183 h 696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63260" h="6960187">
                <a:moveTo>
                  <a:pt x="12870426" y="6937183"/>
                </a:moveTo>
                <a:cubicBezTo>
                  <a:pt x="13234173" y="6960187"/>
                  <a:pt x="13763260" y="6619443"/>
                  <a:pt x="13750320" y="6100421"/>
                </a:cubicBezTo>
                <a:cubicBezTo>
                  <a:pt x="13737380" y="5581399"/>
                  <a:pt x="13326188" y="5250718"/>
                  <a:pt x="12904932" y="5246405"/>
                </a:cubicBezTo>
                <a:cubicBezTo>
                  <a:pt x="12543232" y="5245862"/>
                  <a:pt x="12372969" y="5437625"/>
                  <a:pt x="12232071" y="5582836"/>
                </a:cubicBezTo>
                <a:cubicBezTo>
                  <a:pt x="1" y="-1"/>
                  <a:pt x="2038166" y="2867726"/>
                  <a:pt x="12059543" y="6117673"/>
                </a:cubicBezTo>
                <a:cubicBezTo>
                  <a:pt x="12099799" y="6579186"/>
                  <a:pt x="12506679" y="6914179"/>
                  <a:pt x="12870426" y="6937183"/>
                </a:cubicBezTo>
                <a:close/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Line 45"/>
          <p:cNvSpPr>
            <a:spLocks noChangeShapeType="1"/>
          </p:cNvSpPr>
          <p:nvPr/>
        </p:nvSpPr>
        <p:spPr bwMode="auto">
          <a:xfrm rot="19991274" flipH="1">
            <a:off x="4129925" y="2081158"/>
            <a:ext cx="916992" cy="3229194"/>
          </a:xfrm>
          <a:prstGeom prst="line">
            <a:avLst/>
          </a:prstGeom>
          <a:noFill/>
          <a:ln w="28575">
            <a:solidFill>
              <a:srgbClr val="FFC000"/>
            </a:solidFill>
            <a:round/>
            <a:headEnd type="none"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What happens as #lights </a:t>
            </a:r>
            <a:r>
              <a:rPr lang="en-US" sz="4000" dirty="0" smtClean="0">
                <a:sym typeface="Symbol"/>
              </a:rPr>
              <a:t>  ?</a:t>
            </a:r>
            <a:endParaRPr lang="en-US" sz="4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010402" y="6400800"/>
            <a:ext cx="2133600" cy="381000"/>
          </a:xfrm>
        </p:spPr>
        <p:txBody>
          <a:bodyPr/>
          <a:lstStyle/>
          <a:p>
            <a:pPr>
              <a:defRPr/>
            </a:pPr>
            <a:fld id="{436069EF-2218-4AB1-8D37-562BB864C21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rot="19991274" flipH="1">
            <a:off x="3382804" y="5336887"/>
            <a:ext cx="3731429" cy="880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7" name="Line 45"/>
          <p:cNvSpPr>
            <a:spLocks noChangeShapeType="1"/>
          </p:cNvSpPr>
          <p:nvPr/>
        </p:nvSpPr>
        <p:spPr bwMode="auto">
          <a:xfrm rot="19991274" flipH="1">
            <a:off x="4508791" y="1862028"/>
            <a:ext cx="916992" cy="3229194"/>
          </a:xfrm>
          <a:prstGeom prst="line">
            <a:avLst/>
          </a:prstGeom>
          <a:noFill/>
          <a:ln w="28575">
            <a:solidFill>
              <a:srgbClr val="FFC000"/>
            </a:solidFill>
            <a:round/>
            <a:headEnd type="none"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6" name="Line 45"/>
          <p:cNvSpPr>
            <a:spLocks noChangeShapeType="1"/>
          </p:cNvSpPr>
          <p:nvPr/>
        </p:nvSpPr>
        <p:spPr bwMode="auto">
          <a:xfrm rot="19991274" flipH="1">
            <a:off x="4968125" y="1623958"/>
            <a:ext cx="916992" cy="3229194"/>
          </a:xfrm>
          <a:prstGeom prst="line">
            <a:avLst/>
          </a:prstGeom>
          <a:noFill/>
          <a:ln w="28575">
            <a:solidFill>
              <a:srgbClr val="FFC000"/>
            </a:solidFill>
            <a:round/>
            <a:headEnd type="none"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1" name="Line 45"/>
          <p:cNvSpPr>
            <a:spLocks noChangeShapeType="1"/>
          </p:cNvSpPr>
          <p:nvPr/>
        </p:nvSpPr>
        <p:spPr bwMode="auto">
          <a:xfrm rot="19991274" flipH="1">
            <a:off x="5458631" y="1404828"/>
            <a:ext cx="916992" cy="3229194"/>
          </a:xfrm>
          <a:prstGeom prst="line">
            <a:avLst/>
          </a:prstGeom>
          <a:noFill/>
          <a:ln w="28575">
            <a:solidFill>
              <a:srgbClr val="FFC000"/>
            </a:solidFill>
            <a:round/>
            <a:headEnd type="none"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0" name="Line 45"/>
          <p:cNvSpPr>
            <a:spLocks noChangeShapeType="1"/>
          </p:cNvSpPr>
          <p:nvPr/>
        </p:nvSpPr>
        <p:spPr bwMode="auto">
          <a:xfrm rot="19991274" flipH="1">
            <a:off x="3706031" y="2319228"/>
            <a:ext cx="916992" cy="3229194"/>
          </a:xfrm>
          <a:prstGeom prst="line">
            <a:avLst/>
          </a:prstGeom>
          <a:noFill/>
          <a:ln w="28575">
            <a:solidFill>
              <a:srgbClr val="FFC000"/>
            </a:solidFill>
            <a:round/>
            <a:headEnd type="none"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6" name="AutoShape 12"/>
          <p:cNvSpPr>
            <a:spLocks noChangeAspect="1" noChangeArrowheads="1"/>
          </p:cNvSpPr>
          <p:nvPr/>
        </p:nvSpPr>
        <p:spPr bwMode="auto">
          <a:xfrm>
            <a:off x="4726534" y="5297023"/>
            <a:ext cx="423084" cy="423084"/>
          </a:xfrm>
          <a:prstGeom prst="sun">
            <a:avLst>
              <a:gd name="adj" fmla="val 33014"/>
            </a:avLst>
          </a:prstGeom>
          <a:solidFill>
            <a:srgbClr val="FFD72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AutoShape 12"/>
          <p:cNvSpPr>
            <a:spLocks noChangeAspect="1" noChangeArrowheads="1"/>
          </p:cNvSpPr>
          <p:nvPr/>
        </p:nvSpPr>
        <p:spPr bwMode="auto">
          <a:xfrm>
            <a:off x="5105400" y="5077893"/>
            <a:ext cx="423084" cy="423084"/>
          </a:xfrm>
          <a:prstGeom prst="sun">
            <a:avLst>
              <a:gd name="adj" fmla="val 33014"/>
            </a:avLst>
          </a:prstGeom>
          <a:solidFill>
            <a:srgbClr val="FFD72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AutoShape 12"/>
          <p:cNvSpPr>
            <a:spLocks noChangeAspect="1" noChangeArrowheads="1"/>
          </p:cNvSpPr>
          <p:nvPr/>
        </p:nvSpPr>
        <p:spPr bwMode="auto">
          <a:xfrm>
            <a:off x="5564734" y="4839823"/>
            <a:ext cx="423084" cy="423084"/>
          </a:xfrm>
          <a:prstGeom prst="sun">
            <a:avLst>
              <a:gd name="adj" fmla="val 33014"/>
            </a:avLst>
          </a:prstGeom>
          <a:solidFill>
            <a:srgbClr val="FFD72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AutoShape 12"/>
          <p:cNvSpPr>
            <a:spLocks noChangeAspect="1" noChangeArrowheads="1"/>
          </p:cNvSpPr>
          <p:nvPr/>
        </p:nvSpPr>
        <p:spPr bwMode="auto">
          <a:xfrm>
            <a:off x="6055240" y="4620693"/>
            <a:ext cx="423084" cy="423084"/>
          </a:xfrm>
          <a:prstGeom prst="sun">
            <a:avLst>
              <a:gd name="adj" fmla="val 33014"/>
            </a:avLst>
          </a:prstGeom>
          <a:solidFill>
            <a:srgbClr val="FFD72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AutoShape 12"/>
          <p:cNvSpPr>
            <a:spLocks noChangeAspect="1" noChangeArrowheads="1"/>
          </p:cNvSpPr>
          <p:nvPr/>
        </p:nvSpPr>
        <p:spPr bwMode="auto">
          <a:xfrm>
            <a:off x="4302640" y="5535093"/>
            <a:ext cx="423084" cy="423084"/>
          </a:xfrm>
          <a:prstGeom prst="sun">
            <a:avLst>
              <a:gd name="adj" fmla="val 33014"/>
            </a:avLst>
          </a:prstGeom>
          <a:solidFill>
            <a:srgbClr val="FFD72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447800" y="6324600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Spiky lights converge to a continuous function!</a:t>
            </a:r>
          </a:p>
          <a:p>
            <a:pPr algn="ctr"/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438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8" grpId="0" animBg="1"/>
      <p:bldP spid="15" grpId="0" animBg="1"/>
      <p:bldP spid="20" grpId="0" animBg="1"/>
      <p:bldP spid="28" grpId="0" animBg="1"/>
      <p:bldP spid="25" grpId="0" animBg="1"/>
      <p:bldP spid="17" grpId="0" animBg="1"/>
      <p:bldP spid="16" grpId="0" animBg="1"/>
      <p:bldP spid="21" grpId="0" animBg="1"/>
      <p:bldP spid="30" grpId="0" animBg="1"/>
      <p:bldP spid="26" grpId="0" animBg="1"/>
      <p:bldP spid="29" grpId="0" animBg="1"/>
      <p:bldP spid="18" grpId="0" animBg="1"/>
      <p:bldP spid="22" grpId="0" animBg="1"/>
      <p:bldP spid="31" grpId="0" animBg="1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Idea: We want a “virtual area light”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010402" y="6477000"/>
            <a:ext cx="2133600" cy="381000"/>
          </a:xfrm>
        </p:spPr>
        <p:txBody>
          <a:bodyPr/>
          <a:lstStyle/>
          <a:p>
            <a:pPr>
              <a:defRPr/>
            </a:pPr>
            <a:fld id="{436069EF-2218-4AB1-8D37-562BB864C21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rot="19991274" flipH="1">
            <a:off x="3382804" y="5017510"/>
            <a:ext cx="3731429" cy="880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7" name="Line 45"/>
          <p:cNvSpPr>
            <a:spLocks noChangeShapeType="1"/>
          </p:cNvSpPr>
          <p:nvPr/>
        </p:nvSpPr>
        <p:spPr bwMode="auto">
          <a:xfrm rot="19991274" flipH="1">
            <a:off x="3345998" y="2243028"/>
            <a:ext cx="916992" cy="3229194"/>
          </a:xfrm>
          <a:prstGeom prst="line">
            <a:avLst/>
          </a:prstGeom>
          <a:noFill/>
          <a:ln w="127000">
            <a:solidFill>
              <a:srgbClr val="FFC000"/>
            </a:solidFill>
            <a:round/>
            <a:headEnd type="none"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9" name="Line 45"/>
          <p:cNvSpPr>
            <a:spLocks noChangeShapeType="1"/>
          </p:cNvSpPr>
          <p:nvPr/>
        </p:nvSpPr>
        <p:spPr bwMode="auto">
          <a:xfrm rot="19991274" flipH="1">
            <a:off x="5262010" y="1252428"/>
            <a:ext cx="916992" cy="3229194"/>
          </a:xfrm>
          <a:prstGeom prst="line">
            <a:avLst/>
          </a:prstGeom>
          <a:noFill/>
          <a:ln w="127000">
            <a:solidFill>
              <a:srgbClr val="FFC000"/>
            </a:solidFill>
            <a:round/>
            <a:headEnd type="none"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" name="Line 45"/>
          <p:cNvSpPr>
            <a:spLocks noChangeShapeType="1"/>
          </p:cNvSpPr>
          <p:nvPr/>
        </p:nvSpPr>
        <p:spPr bwMode="auto">
          <a:xfrm rot="19991274" flipH="1">
            <a:off x="3955597" y="1938228"/>
            <a:ext cx="916992" cy="3229194"/>
          </a:xfrm>
          <a:prstGeom prst="line">
            <a:avLst/>
          </a:prstGeom>
          <a:noFill/>
          <a:ln w="127000">
            <a:solidFill>
              <a:srgbClr val="FFC000"/>
            </a:solidFill>
            <a:round/>
            <a:headEnd type="none"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45"/>
          <p:cNvSpPr>
            <a:spLocks noChangeShapeType="1"/>
          </p:cNvSpPr>
          <p:nvPr/>
        </p:nvSpPr>
        <p:spPr bwMode="auto">
          <a:xfrm rot="19991274" flipH="1">
            <a:off x="4641398" y="1557228"/>
            <a:ext cx="916992" cy="3229194"/>
          </a:xfrm>
          <a:prstGeom prst="line">
            <a:avLst/>
          </a:prstGeom>
          <a:noFill/>
          <a:ln w="127000">
            <a:solidFill>
              <a:srgbClr val="FFC000"/>
            </a:solidFill>
            <a:round/>
            <a:headEnd type="none"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4" name="Right Arrow 13"/>
          <p:cNvSpPr/>
          <p:nvPr/>
        </p:nvSpPr>
        <p:spPr bwMode="auto">
          <a:xfrm rot="13511360">
            <a:off x="917316" y="3776983"/>
            <a:ext cx="3898065" cy="7620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ight Arrow 14"/>
          <p:cNvSpPr/>
          <p:nvPr/>
        </p:nvSpPr>
        <p:spPr bwMode="auto">
          <a:xfrm rot="13511360">
            <a:off x="1512458" y="3480037"/>
            <a:ext cx="3898065" cy="7620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ight Arrow 15"/>
          <p:cNvSpPr/>
          <p:nvPr/>
        </p:nvSpPr>
        <p:spPr bwMode="auto">
          <a:xfrm rot="13511360">
            <a:off x="2133277" y="3099037"/>
            <a:ext cx="3898065" cy="7620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ight Arrow 17"/>
          <p:cNvSpPr/>
          <p:nvPr/>
        </p:nvSpPr>
        <p:spPr bwMode="auto">
          <a:xfrm rot="13511360">
            <a:off x="2742877" y="2844563"/>
            <a:ext cx="3898065" cy="7620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72200" y="1066800"/>
            <a:ext cx="175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Aggregate incoming illumination</a:t>
            </a:r>
            <a:endParaRPr lang="en-US" sz="2400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8600" y="3886200"/>
            <a:ext cx="175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Aggregate outgoing illumination</a:t>
            </a:r>
            <a:endParaRPr lang="en-US" sz="2400" dirty="0"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72200" y="53340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“Virtual area light”</a:t>
            </a:r>
            <a:endParaRPr lang="en-US" sz="2400" dirty="0">
              <a:latin typeface="+mn-lt"/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 rot="10800000" flipV="1">
            <a:off x="5867400" y="2133600"/>
            <a:ext cx="3048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rot="5400000" flipH="1" flipV="1">
            <a:off x="1905000" y="3886200"/>
            <a:ext cx="228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rot="10800000">
            <a:off x="5638800" y="4953000"/>
            <a:ext cx="4572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1219200" y="618238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n-lt"/>
              </a:rPr>
              <a:t>Problem:  What if surface is not flat?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996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2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6069EF-2218-4AB1-8D37-562BB864C21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4" name="Title 3"/>
          <p:cNvSpPr>
            <a:spLocks noGrp="1"/>
          </p:cNvSpPr>
          <p:nvPr>
            <p:ph type="title"/>
          </p:nvPr>
        </p:nvSpPr>
        <p:spPr>
          <a:xfrm>
            <a:off x="514350" y="85725"/>
            <a:ext cx="8142288" cy="857250"/>
          </a:xfrm>
        </p:spPr>
        <p:txBody>
          <a:bodyPr/>
          <a:lstStyle/>
          <a:p>
            <a:r>
              <a:rPr lang="en-US" dirty="0"/>
              <a:t>Expand Point into Sphere</a:t>
            </a:r>
          </a:p>
        </p:txBody>
      </p:sp>
      <p:sp>
        <p:nvSpPr>
          <p:cNvPr id="22" name="Freeform 21"/>
          <p:cNvSpPr/>
          <p:nvPr/>
        </p:nvSpPr>
        <p:spPr>
          <a:xfrm rot="13340891">
            <a:off x="3616992" y="1705920"/>
            <a:ext cx="2394567" cy="870438"/>
          </a:xfrm>
          <a:custGeom>
            <a:avLst/>
            <a:gdLst>
              <a:gd name="connsiteX0" fmla="*/ 0 w 2473452"/>
              <a:gd name="connsiteY0" fmla="*/ 329184 h 329184"/>
              <a:gd name="connsiteX1" fmla="*/ 987552 w 2473452"/>
              <a:gd name="connsiteY1" fmla="*/ 9144 h 329184"/>
              <a:gd name="connsiteX2" fmla="*/ 1929384 w 2473452"/>
              <a:gd name="connsiteY2" fmla="*/ 274320 h 329184"/>
              <a:gd name="connsiteX3" fmla="*/ 2395728 w 2473452"/>
              <a:gd name="connsiteY3" fmla="*/ 201168 h 329184"/>
              <a:gd name="connsiteX4" fmla="*/ 2395728 w 2473452"/>
              <a:gd name="connsiteY4" fmla="*/ 173736 h 329184"/>
              <a:gd name="connsiteX0" fmla="*/ 0 w 2395728"/>
              <a:gd name="connsiteY0" fmla="*/ 329184 h 329184"/>
              <a:gd name="connsiteX1" fmla="*/ 987552 w 2395728"/>
              <a:gd name="connsiteY1" fmla="*/ 9144 h 329184"/>
              <a:gd name="connsiteX2" fmla="*/ 1929384 w 2395728"/>
              <a:gd name="connsiteY2" fmla="*/ 274320 h 329184"/>
              <a:gd name="connsiteX3" fmla="*/ 2395728 w 2395728"/>
              <a:gd name="connsiteY3" fmla="*/ 201168 h 329184"/>
              <a:gd name="connsiteX0" fmla="*/ 0 w 2760553"/>
              <a:gd name="connsiteY0" fmla="*/ 588858 h 588858"/>
              <a:gd name="connsiteX1" fmla="*/ 1352377 w 2760553"/>
              <a:gd name="connsiteY1" fmla="*/ 46240 h 588858"/>
              <a:gd name="connsiteX2" fmla="*/ 2294209 w 2760553"/>
              <a:gd name="connsiteY2" fmla="*/ 311416 h 588858"/>
              <a:gd name="connsiteX3" fmla="*/ 2760553 w 2760553"/>
              <a:gd name="connsiteY3" fmla="*/ 238264 h 588858"/>
              <a:gd name="connsiteX0" fmla="*/ 0 w 2936299"/>
              <a:gd name="connsiteY0" fmla="*/ 588858 h 588858"/>
              <a:gd name="connsiteX1" fmla="*/ 1352377 w 2936299"/>
              <a:gd name="connsiteY1" fmla="*/ 46240 h 588858"/>
              <a:gd name="connsiteX2" fmla="*/ 2294209 w 2936299"/>
              <a:gd name="connsiteY2" fmla="*/ 311416 h 588858"/>
              <a:gd name="connsiteX3" fmla="*/ 2936299 w 2936299"/>
              <a:gd name="connsiteY3" fmla="*/ 8229 h 588858"/>
              <a:gd name="connsiteX0" fmla="*/ 0 w 3113842"/>
              <a:gd name="connsiteY0" fmla="*/ 883371 h 883371"/>
              <a:gd name="connsiteX1" fmla="*/ 1529920 w 3113842"/>
              <a:gd name="connsiteY1" fmla="*/ 88314 h 883371"/>
              <a:gd name="connsiteX2" fmla="*/ 2471752 w 3113842"/>
              <a:gd name="connsiteY2" fmla="*/ 353490 h 883371"/>
              <a:gd name="connsiteX3" fmla="*/ 3113842 w 3113842"/>
              <a:gd name="connsiteY3" fmla="*/ 50303 h 883371"/>
              <a:gd name="connsiteX0" fmla="*/ 663836 w 3777678"/>
              <a:gd name="connsiteY0" fmla="*/ 925973 h 1314104"/>
              <a:gd name="connsiteX1" fmla="*/ 254986 w 3777678"/>
              <a:gd name="connsiteY1" fmla="*/ 1181594 h 1314104"/>
              <a:gd name="connsiteX2" fmla="*/ 2193756 w 3777678"/>
              <a:gd name="connsiteY2" fmla="*/ 130916 h 1314104"/>
              <a:gd name="connsiteX3" fmla="*/ 3135588 w 3777678"/>
              <a:gd name="connsiteY3" fmla="*/ 396092 h 1314104"/>
              <a:gd name="connsiteX4" fmla="*/ 3777678 w 3777678"/>
              <a:gd name="connsiteY4" fmla="*/ 92905 h 1314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77678" h="1314104">
                <a:moveTo>
                  <a:pt x="663836" y="925973"/>
                </a:moveTo>
                <a:cubicBezTo>
                  <a:pt x="665247" y="925276"/>
                  <a:pt x="-1" y="1314104"/>
                  <a:pt x="254986" y="1181594"/>
                </a:cubicBezTo>
                <a:cubicBezTo>
                  <a:pt x="509973" y="1049085"/>
                  <a:pt x="1713656" y="261833"/>
                  <a:pt x="2193756" y="130916"/>
                </a:cubicBezTo>
                <a:cubicBezTo>
                  <a:pt x="2673856" y="-1"/>
                  <a:pt x="2871601" y="402427"/>
                  <a:pt x="3135588" y="396092"/>
                </a:cubicBezTo>
                <a:cubicBezTo>
                  <a:pt x="3399575" y="389757"/>
                  <a:pt x="3699954" y="109669"/>
                  <a:pt x="3777678" y="92905"/>
                </a:cubicBezTo>
              </a:path>
            </a:pathLst>
          </a:custGeom>
          <a:ln w="57150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409985" y="4661486"/>
            <a:ext cx="34810" cy="3331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15559" y="4680555"/>
            <a:ext cx="232062" cy="508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38600" y="2158430"/>
            <a:ext cx="420238" cy="508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en-US" sz="3600" i="1" baseline="-2500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54771" y="3505200"/>
            <a:ext cx="232062" cy="508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</a:t>
            </a:r>
          </a:p>
        </p:txBody>
      </p:sp>
      <p:sp>
        <p:nvSpPr>
          <p:cNvPr id="18" name="Freeform 17"/>
          <p:cNvSpPr/>
          <p:nvPr/>
        </p:nvSpPr>
        <p:spPr>
          <a:xfrm>
            <a:off x="777918" y="4676552"/>
            <a:ext cx="1586884" cy="208660"/>
          </a:xfrm>
          <a:custGeom>
            <a:avLst/>
            <a:gdLst>
              <a:gd name="connsiteX0" fmla="*/ 0 w 2473452"/>
              <a:gd name="connsiteY0" fmla="*/ 329184 h 329184"/>
              <a:gd name="connsiteX1" fmla="*/ 987552 w 2473452"/>
              <a:gd name="connsiteY1" fmla="*/ 9144 h 329184"/>
              <a:gd name="connsiteX2" fmla="*/ 1929384 w 2473452"/>
              <a:gd name="connsiteY2" fmla="*/ 274320 h 329184"/>
              <a:gd name="connsiteX3" fmla="*/ 2395728 w 2473452"/>
              <a:gd name="connsiteY3" fmla="*/ 201168 h 329184"/>
              <a:gd name="connsiteX4" fmla="*/ 2395728 w 2473452"/>
              <a:gd name="connsiteY4" fmla="*/ 173736 h 329184"/>
              <a:gd name="connsiteX0" fmla="*/ 0 w 2395728"/>
              <a:gd name="connsiteY0" fmla="*/ 329184 h 329184"/>
              <a:gd name="connsiteX1" fmla="*/ 987552 w 2395728"/>
              <a:gd name="connsiteY1" fmla="*/ 9144 h 329184"/>
              <a:gd name="connsiteX2" fmla="*/ 1929384 w 2395728"/>
              <a:gd name="connsiteY2" fmla="*/ 274320 h 329184"/>
              <a:gd name="connsiteX3" fmla="*/ 2395728 w 2395728"/>
              <a:gd name="connsiteY3" fmla="*/ 201168 h 329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5728" h="329184">
                <a:moveTo>
                  <a:pt x="0" y="329184"/>
                </a:moveTo>
                <a:cubicBezTo>
                  <a:pt x="332994" y="173736"/>
                  <a:pt x="665988" y="18288"/>
                  <a:pt x="987552" y="9144"/>
                </a:cubicBezTo>
                <a:cubicBezTo>
                  <a:pt x="1309116" y="0"/>
                  <a:pt x="1694688" y="242316"/>
                  <a:pt x="1929384" y="274320"/>
                </a:cubicBezTo>
                <a:cubicBezTo>
                  <a:pt x="2164080" y="306324"/>
                  <a:pt x="2318004" y="217932"/>
                  <a:pt x="2395728" y="201168"/>
                </a:cubicBezTo>
              </a:path>
            </a:pathLst>
          </a:custGeom>
          <a:ln w="571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386757" y="2261100"/>
            <a:ext cx="34810" cy="3331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37" name="Skupina 36"/>
          <p:cNvGrpSpPr/>
          <p:nvPr/>
        </p:nvGrpSpPr>
        <p:grpSpPr>
          <a:xfrm>
            <a:off x="838200" y="1437153"/>
            <a:ext cx="4337401" cy="1617862"/>
            <a:chOff x="896383" y="1437153"/>
            <a:chExt cx="4337401" cy="1617862"/>
          </a:xfrm>
        </p:grpSpPr>
        <p:sp>
          <p:nvSpPr>
            <p:cNvPr id="9" name="Oval 8"/>
            <p:cNvSpPr/>
            <p:nvPr/>
          </p:nvSpPr>
          <p:spPr>
            <a:xfrm>
              <a:off x="3609351" y="1500497"/>
              <a:ext cx="1624433" cy="155451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1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 bwMode="auto">
            <a:xfrm flipV="1">
              <a:off x="3614638" y="2265979"/>
              <a:ext cx="728762" cy="21018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FF00"/>
              </a:solidFill>
              <a:prstDash val="sysDash"/>
              <a:round/>
              <a:headEnd type="arrow" w="med" len="med"/>
              <a:tailEnd type="arrow" w="med" len="med"/>
            </a:ln>
            <a:effectLst/>
          </p:spPr>
        </p:cxnSp>
        <p:sp>
          <p:nvSpPr>
            <p:cNvPr id="27" name="TextBox 26"/>
            <p:cNvSpPr txBox="1"/>
            <p:nvPr/>
          </p:nvSpPr>
          <p:spPr>
            <a:xfrm>
              <a:off x="896383" y="1437153"/>
              <a:ext cx="22079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FFFFFF"/>
                  </a:solidFill>
                </a:rPr>
                <a:t>Non-zero radius (r)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 bwMode="auto">
            <a:xfrm>
              <a:off x="3106183" y="1828800"/>
              <a:ext cx="842296" cy="45255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1" name="AutoShape 12"/>
          <p:cNvSpPr>
            <a:spLocks noChangeAspect="1" noChangeArrowheads="1"/>
          </p:cNvSpPr>
          <p:nvPr/>
        </p:nvSpPr>
        <p:spPr bwMode="auto">
          <a:xfrm>
            <a:off x="4193568" y="2042379"/>
            <a:ext cx="403494" cy="403494"/>
          </a:xfrm>
          <a:prstGeom prst="sun">
            <a:avLst>
              <a:gd name="adj" fmla="val 33014"/>
            </a:avLst>
          </a:prstGeom>
          <a:solidFill>
            <a:srgbClr val="FFD72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3" name="Straight Arrow Connector 5"/>
          <p:cNvCxnSpPr/>
          <p:nvPr/>
        </p:nvCxnSpPr>
        <p:spPr>
          <a:xfrm flipV="1">
            <a:off x="1435476" y="3862613"/>
            <a:ext cx="1004979" cy="81794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Skupina 38"/>
          <p:cNvGrpSpPr/>
          <p:nvPr/>
        </p:nvGrpSpPr>
        <p:grpSpPr>
          <a:xfrm>
            <a:off x="506753" y="1066800"/>
            <a:ext cx="5665447" cy="3615548"/>
            <a:chOff x="506753" y="1066800"/>
            <a:chExt cx="5665447" cy="3615548"/>
          </a:xfrm>
        </p:grpSpPr>
        <p:cxnSp>
          <p:nvCxnSpPr>
            <p:cNvPr id="6" name="Straight Arrow Connector 5"/>
            <p:cNvCxnSpPr>
              <a:stCxn id="7" idx="7"/>
            </p:cNvCxnSpPr>
            <p:nvPr/>
          </p:nvCxnSpPr>
          <p:spPr>
            <a:xfrm rot="5400000" flipH="1" flipV="1">
              <a:off x="1637158" y="3795305"/>
              <a:ext cx="673599" cy="10685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8" idx="1"/>
            </p:cNvCxnSpPr>
            <p:nvPr/>
          </p:nvCxnSpPr>
          <p:spPr>
            <a:xfrm flipV="1">
              <a:off x="1432053" y="1066800"/>
              <a:ext cx="2835147" cy="361554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8" idx="1"/>
            </p:cNvCxnSpPr>
            <p:nvPr/>
          </p:nvCxnSpPr>
          <p:spPr>
            <a:xfrm flipV="1">
              <a:off x="1432054" y="2282213"/>
              <a:ext cx="4740146" cy="2400135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3429000" y="3505200"/>
              <a:ext cx="656155" cy="508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36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Ω</a:t>
              </a:r>
              <a:endParaRPr lang="en-US" sz="3600" i="1" baseline="-25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06753" y="2216412"/>
              <a:ext cx="2142961" cy="613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FFFFFF"/>
                  </a:solidFill>
                </a:rPr>
                <a:t>Integration over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FFFFFF"/>
                  </a:solidFill>
                </a:rPr>
                <a:t>non-zero solid angle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 bwMode="auto">
            <a:xfrm rot="16200000" flipH="1">
              <a:off x="2584777" y="2800855"/>
              <a:ext cx="454568" cy="45456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5" name="Straight Arrow Connector 5"/>
            <p:cNvCxnSpPr/>
            <p:nvPr/>
          </p:nvCxnSpPr>
          <p:spPr>
            <a:xfrm flipV="1">
              <a:off x="1435476" y="3781177"/>
              <a:ext cx="899380" cy="89937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97574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896" y="5342191"/>
            <a:ext cx="7436930" cy="121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Slide Number Placeholder 2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6069EF-2218-4AB1-8D37-562BB864C21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4" name="Title 3"/>
          <p:cNvSpPr>
            <a:spLocks noGrp="1"/>
          </p:cNvSpPr>
          <p:nvPr>
            <p:ph type="title"/>
          </p:nvPr>
        </p:nvSpPr>
        <p:spPr>
          <a:xfrm>
            <a:off x="514350" y="85725"/>
            <a:ext cx="8142288" cy="857250"/>
          </a:xfrm>
        </p:spPr>
        <p:txBody>
          <a:bodyPr/>
          <a:lstStyle/>
          <a:p>
            <a:r>
              <a:rPr lang="en-US" dirty="0" smtClean="0"/>
              <a:t>Light Contribution</a:t>
            </a:r>
            <a:endParaRPr lang="en-US" dirty="0"/>
          </a:p>
        </p:txBody>
      </p:sp>
      <p:sp>
        <p:nvSpPr>
          <p:cNvPr id="22" name="Freeform 21"/>
          <p:cNvSpPr/>
          <p:nvPr/>
        </p:nvSpPr>
        <p:spPr>
          <a:xfrm rot="13340891">
            <a:off x="3616992" y="1705920"/>
            <a:ext cx="2394567" cy="870438"/>
          </a:xfrm>
          <a:custGeom>
            <a:avLst/>
            <a:gdLst>
              <a:gd name="connsiteX0" fmla="*/ 0 w 2473452"/>
              <a:gd name="connsiteY0" fmla="*/ 329184 h 329184"/>
              <a:gd name="connsiteX1" fmla="*/ 987552 w 2473452"/>
              <a:gd name="connsiteY1" fmla="*/ 9144 h 329184"/>
              <a:gd name="connsiteX2" fmla="*/ 1929384 w 2473452"/>
              <a:gd name="connsiteY2" fmla="*/ 274320 h 329184"/>
              <a:gd name="connsiteX3" fmla="*/ 2395728 w 2473452"/>
              <a:gd name="connsiteY3" fmla="*/ 201168 h 329184"/>
              <a:gd name="connsiteX4" fmla="*/ 2395728 w 2473452"/>
              <a:gd name="connsiteY4" fmla="*/ 173736 h 329184"/>
              <a:gd name="connsiteX0" fmla="*/ 0 w 2395728"/>
              <a:gd name="connsiteY0" fmla="*/ 329184 h 329184"/>
              <a:gd name="connsiteX1" fmla="*/ 987552 w 2395728"/>
              <a:gd name="connsiteY1" fmla="*/ 9144 h 329184"/>
              <a:gd name="connsiteX2" fmla="*/ 1929384 w 2395728"/>
              <a:gd name="connsiteY2" fmla="*/ 274320 h 329184"/>
              <a:gd name="connsiteX3" fmla="*/ 2395728 w 2395728"/>
              <a:gd name="connsiteY3" fmla="*/ 201168 h 329184"/>
              <a:gd name="connsiteX0" fmla="*/ 0 w 2760553"/>
              <a:gd name="connsiteY0" fmla="*/ 588858 h 588858"/>
              <a:gd name="connsiteX1" fmla="*/ 1352377 w 2760553"/>
              <a:gd name="connsiteY1" fmla="*/ 46240 h 588858"/>
              <a:gd name="connsiteX2" fmla="*/ 2294209 w 2760553"/>
              <a:gd name="connsiteY2" fmla="*/ 311416 h 588858"/>
              <a:gd name="connsiteX3" fmla="*/ 2760553 w 2760553"/>
              <a:gd name="connsiteY3" fmla="*/ 238264 h 588858"/>
              <a:gd name="connsiteX0" fmla="*/ 0 w 2936299"/>
              <a:gd name="connsiteY0" fmla="*/ 588858 h 588858"/>
              <a:gd name="connsiteX1" fmla="*/ 1352377 w 2936299"/>
              <a:gd name="connsiteY1" fmla="*/ 46240 h 588858"/>
              <a:gd name="connsiteX2" fmla="*/ 2294209 w 2936299"/>
              <a:gd name="connsiteY2" fmla="*/ 311416 h 588858"/>
              <a:gd name="connsiteX3" fmla="*/ 2936299 w 2936299"/>
              <a:gd name="connsiteY3" fmla="*/ 8229 h 588858"/>
              <a:gd name="connsiteX0" fmla="*/ 0 w 3113842"/>
              <a:gd name="connsiteY0" fmla="*/ 883371 h 883371"/>
              <a:gd name="connsiteX1" fmla="*/ 1529920 w 3113842"/>
              <a:gd name="connsiteY1" fmla="*/ 88314 h 883371"/>
              <a:gd name="connsiteX2" fmla="*/ 2471752 w 3113842"/>
              <a:gd name="connsiteY2" fmla="*/ 353490 h 883371"/>
              <a:gd name="connsiteX3" fmla="*/ 3113842 w 3113842"/>
              <a:gd name="connsiteY3" fmla="*/ 50303 h 883371"/>
              <a:gd name="connsiteX0" fmla="*/ 663836 w 3777678"/>
              <a:gd name="connsiteY0" fmla="*/ 925973 h 1314104"/>
              <a:gd name="connsiteX1" fmla="*/ 254986 w 3777678"/>
              <a:gd name="connsiteY1" fmla="*/ 1181594 h 1314104"/>
              <a:gd name="connsiteX2" fmla="*/ 2193756 w 3777678"/>
              <a:gd name="connsiteY2" fmla="*/ 130916 h 1314104"/>
              <a:gd name="connsiteX3" fmla="*/ 3135588 w 3777678"/>
              <a:gd name="connsiteY3" fmla="*/ 396092 h 1314104"/>
              <a:gd name="connsiteX4" fmla="*/ 3777678 w 3777678"/>
              <a:gd name="connsiteY4" fmla="*/ 92905 h 1314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77678" h="1314104">
                <a:moveTo>
                  <a:pt x="663836" y="925973"/>
                </a:moveTo>
                <a:cubicBezTo>
                  <a:pt x="665247" y="925276"/>
                  <a:pt x="-1" y="1314104"/>
                  <a:pt x="254986" y="1181594"/>
                </a:cubicBezTo>
                <a:cubicBezTo>
                  <a:pt x="509973" y="1049085"/>
                  <a:pt x="1713656" y="261833"/>
                  <a:pt x="2193756" y="130916"/>
                </a:cubicBezTo>
                <a:cubicBezTo>
                  <a:pt x="2673856" y="-1"/>
                  <a:pt x="2871601" y="402427"/>
                  <a:pt x="3135588" y="396092"/>
                </a:cubicBezTo>
                <a:cubicBezTo>
                  <a:pt x="3399575" y="389757"/>
                  <a:pt x="3699954" y="109669"/>
                  <a:pt x="3777678" y="92905"/>
                </a:cubicBezTo>
              </a:path>
            </a:pathLst>
          </a:custGeom>
          <a:ln w="57150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409985" y="4661486"/>
            <a:ext cx="34810" cy="3331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15559" y="4680555"/>
            <a:ext cx="232062" cy="508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38600" y="2158430"/>
            <a:ext cx="420238" cy="508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en-US" sz="3600" i="1" baseline="-2500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54771" y="3505200"/>
            <a:ext cx="232062" cy="508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</a:t>
            </a:r>
          </a:p>
        </p:txBody>
      </p:sp>
      <p:sp>
        <p:nvSpPr>
          <p:cNvPr id="18" name="Freeform 17"/>
          <p:cNvSpPr/>
          <p:nvPr/>
        </p:nvSpPr>
        <p:spPr>
          <a:xfrm>
            <a:off x="777918" y="4676552"/>
            <a:ext cx="1586884" cy="208660"/>
          </a:xfrm>
          <a:custGeom>
            <a:avLst/>
            <a:gdLst>
              <a:gd name="connsiteX0" fmla="*/ 0 w 2473452"/>
              <a:gd name="connsiteY0" fmla="*/ 329184 h 329184"/>
              <a:gd name="connsiteX1" fmla="*/ 987552 w 2473452"/>
              <a:gd name="connsiteY1" fmla="*/ 9144 h 329184"/>
              <a:gd name="connsiteX2" fmla="*/ 1929384 w 2473452"/>
              <a:gd name="connsiteY2" fmla="*/ 274320 h 329184"/>
              <a:gd name="connsiteX3" fmla="*/ 2395728 w 2473452"/>
              <a:gd name="connsiteY3" fmla="*/ 201168 h 329184"/>
              <a:gd name="connsiteX4" fmla="*/ 2395728 w 2473452"/>
              <a:gd name="connsiteY4" fmla="*/ 173736 h 329184"/>
              <a:gd name="connsiteX0" fmla="*/ 0 w 2395728"/>
              <a:gd name="connsiteY0" fmla="*/ 329184 h 329184"/>
              <a:gd name="connsiteX1" fmla="*/ 987552 w 2395728"/>
              <a:gd name="connsiteY1" fmla="*/ 9144 h 329184"/>
              <a:gd name="connsiteX2" fmla="*/ 1929384 w 2395728"/>
              <a:gd name="connsiteY2" fmla="*/ 274320 h 329184"/>
              <a:gd name="connsiteX3" fmla="*/ 2395728 w 2395728"/>
              <a:gd name="connsiteY3" fmla="*/ 201168 h 329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5728" h="329184">
                <a:moveTo>
                  <a:pt x="0" y="329184"/>
                </a:moveTo>
                <a:cubicBezTo>
                  <a:pt x="332994" y="173736"/>
                  <a:pt x="665988" y="18288"/>
                  <a:pt x="987552" y="9144"/>
                </a:cubicBezTo>
                <a:cubicBezTo>
                  <a:pt x="1309116" y="0"/>
                  <a:pt x="1694688" y="242316"/>
                  <a:pt x="1929384" y="274320"/>
                </a:cubicBezTo>
                <a:cubicBezTo>
                  <a:pt x="2164080" y="306324"/>
                  <a:pt x="2318004" y="217932"/>
                  <a:pt x="2395728" y="201168"/>
                </a:cubicBezTo>
              </a:path>
            </a:pathLst>
          </a:custGeom>
          <a:ln w="571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386757" y="2261100"/>
            <a:ext cx="34810" cy="3331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2" name="Skupina 36"/>
          <p:cNvGrpSpPr/>
          <p:nvPr/>
        </p:nvGrpSpPr>
        <p:grpSpPr>
          <a:xfrm>
            <a:off x="838200" y="1437153"/>
            <a:ext cx="4337401" cy="1617862"/>
            <a:chOff x="896383" y="1437153"/>
            <a:chExt cx="4337401" cy="1617862"/>
          </a:xfrm>
        </p:grpSpPr>
        <p:sp>
          <p:nvSpPr>
            <p:cNvPr id="9" name="Oval 8"/>
            <p:cNvSpPr/>
            <p:nvPr/>
          </p:nvSpPr>
          <p:spPr>
            <a:xfrm>
              <a:off x="3609351" y="1500497"/>
              <a:ext cx="1624433" cy="155451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1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 bwMode="auto">
            <a:xfrm flipV="1">
              <a:off x="3614638" y="2265979"/>
              <a:ext cx="728762" cy="21018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FF00"/>
              </a:solidFill>
              <a:prstDash val="sysDash"/>
              <a:round/>
              <a:headEnd type="arrow" w="med" len="med"/>
              <a:tailEnd type="arrow" w="med" len="med"/>
            </a:ln>
            <a:effectLst/>
          </p:spPr>
        </p:cxnSp>
        <p:sp>
          <p:nvSpPr>
            <p:cNvPr id="27" name="TextBox 26"/>
            <p:cNvSpPr txBox="1"/>
            <p:nvPr/>
          </p:nvSpPr>
          <p:spPr>
            <a:xfrm>
              <a:off x="896383" y="1437153"/>
              <a:ext cx="22079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FFFFFF"/>
                  </a:solidFill>
                </a:rPr>
                <a:t>Non-zero radius (r)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</p:grpSp>
      <p:sp>
        <p:nvSpPr>
          <p:cNvPr id="31" name="AutoShape 12"/>
          <p:cNvSpPr>
            <a:spLocks noChangeAspect="1" noChangeArrowheads="1"/>
          </p:cNvSpPr>
          <p:nvPr/>
        </p:nvSpPr>
        <p:spPr bwMode="auto">
          <a:xfrm>
            <a:off x="4193568" y="2042379"/>
            <a:ext cx="403494" cy="403494"/>
          </a:xfrm>
          <a:prstGeom prst="sun">
            <a:avLst>
              <a:gd name="adj" fmla="val 33014"/>
            </a:avLst>
          </a:prstGeom>
          <a:solidFill>
            <a:srgbClr val="FFD72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3" name="Straight Arrow Connector 5"/>
          <p:cNvCxnSpPr/>
          <p:nvPr/>
        </p:nvCxnSpPr>
        <p:spPr>
          <a:xfrm flipV="1">
            <a:off x="1435476" y="3862613"/>
            <a:ext cx="1004979" cy="81794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Skupina 38"/>
          <p:cNvGrpSpPr/>
          <p:nvPr/>
        </p:nvGrpSpPr>
        <p:grpSpPr>
          <a:xfrm>
            <a:off x="506753" y="1066800"/>
            <a:ext cx="5665447" cy="3615548"/>
            <a:chOff x="506753" y="1066800"/>
            <a:chExt cx="5665447" cy="3615548"/>
          </a:xfrm>
        </p:grpSpPr>
        <p:cxnSp>
          <p:nvCxnSpPr>
            <p:cNvPr id="6" name="Straight Arrow Connector 5"/>
            <p:cNvCxnSpPr>
              <a:stCxn id="7" idx="7"/>
            </p:cNvCxnSpPr>
            <p:nvPr/>
          </p:nvCxnSpPr>
          <p:spPr>
            <a:xfrm rot="5400000" flipH="1" flipV="1">
              <a:off x="1637158" y="3795305"/>
              <a:ext cx="673599" cy="10685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8" idx="1"/>
            </p:cNvCxnSpPr>
            <p:nvPr/>
          </p:nvCxnSpPr>
          <p:spPr>
            <a:xfrm flipV="1">
              <a:off x="1432053" y="1066800"/>
              <a:ext cx="2835147" cy="361554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8" idx="1"/>
            </p:cNvCxnSpPr>
            <p:nvPr/>
          </p:nvCxnSpPr>
          <p:spPr>
            <a:xfrm flipV="1">
              <a:off x="1432054" y="2282213"/>
              <a:ext cx="4740146" cy="2400135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3429000" y="3505200"/>
              <a:ext cx="656155" cy="508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36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Ω</a:t>
              </a:r>
              <a:endParaRPr lang="en-US" sz="3600" i="1" baseline="-25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06753" y="2216412"/>
              <a:ext cx="2142961" cy="613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FFFFFF"/>
                  </a:solidFill>
                </a:rPr>
                <a:t>Integration over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FFFFFF"/>
                  </a:solidFill>
                </a:rPr>
                <a:t>non-zero solid angle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 bwMode="auto">
            <a:xfrm rot="16200000" flipH="1">
              <a:off x="2584777" y="2800855"/>
              <a:ext cx="454568" cy="45456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5" name="Straight Arrow Connector 5"/>
            <p:cNvCxnSpPr/>
            <p:nvPr/>
          </p:nvCxnSpPr>
          <p:spPr>
            <a:xfrm flipV="1">
              <a:off x="1435476" y="3781177"/>
              <a:ext cx="899380" cy="89937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ounded Rectangle 20"/>
          <p:cNvSpPr/>
          <p:nvPr/>
        </p:nvSpPr>
        <p:spPr bwMode="auto">
          <a:xfrm>
            <a:off x="2209800" y="5562600"/>
            <a:ext cx="2362200" cy="685800"/>
          </a:xfrm>
          <a:prstGeom prst="roundRect">
            <a:avLst/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</a:endParaRPr>
          </a:p>
        </p:txBody>
      </p:sp>
      <p:cxnSp>
        <p:nvCxnSpPr>
          <p:cNvPr id="45" name="Straight Arrow Connector 26"/>
          <p:cNvCxnSpPr/>
          <p:nvPr/>
        </p:nvCxnSpPr>
        <p:spPr bwMode="auto">
          <a:xfrm rot="10800000">
            <a:off x="1752600" y="4876800"/>
            <a:ext cx="1447802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8" name="Rounded Rectangle 20"/>
          <p:cNvSpPr/>
          <p:nvPr/>
        </p:nvSpPr>
        <p:spPr bwMode="auto">
          <a:xfrm>
            <a:off x="4648200" y="5562600"/>
            <a:ext cx="1143000" cy="685800"/>
          </a:xfrm>
          <a:prstGeom prst="roundRect">
            <a:avLst/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</a:endParaRPr>
          </a:p>
        </p:txBody>
      </p:sp>
      <p:cxnSp>
        <p:nvCxnSpPr>
          <p:cNvPr id="49" name="Straight Arrow Connector 26"/>
          <p:cNvCxnSpPr/>
          <p:nvPr/>
        </p:nvCxnSpPr>
        <p:spPr bwMode="auto">
          <a:xfrm flipH="1" flipV="1">
            <a:off x="4648200" y="2819400"/>
            <a:ext cx="609602" cy="2667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Rounded Rectangle 20"/>
          <p:cNvSpPr/>
          <p:nvPr/>
        </p:nvSpPr>
        <p:spPr bwMode="auto">
          <a:xfrm>
            <a:off x="5867400" y="5562600"/>
            <a:ext cx="1295400" cy="685800"/>
          </a:xfrm>
          <a:prstGeom prst="roundRect">
            <a:avLst/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</a:endParaRPr>
          </a:p>
        </p:txBody>
      </p:sp>
      <p:cxnSp>
        <p:nvCxnSpPr>
          <p:cNvPr id="52" name="Straight Arrow Connector 26"/>
          <p:cNvCxnSpPr/>
          <p:nvPr/>
        </p:nvCxnSpPr>
        <p:spPr bwMode="auto">
          <a:xfrm flipH="1" flipV="1">
            <a:off x="5257800" y="2590800"/>
            <a:ext cx="1143000" cy="2895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3048000" y="1828800"/>
            <a:ext cx="842296" cy="4525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1736479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8" grpId="0" animBg="1"/>
      <p:bldP spid="5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685800"/>
          </a:xfrm>
        </p:spPr>
        <p:txBody>
          <a:bodyPr/>
          <a:lstStyle/>
          <a:p>
            <a:r>
              <a:rPr lang="en-US" dirty="0" smtClean="0"/>
              <a:t>Stratified Monte Carlo in a </a:t>
            </a:r>
            <a:r>
              <a:rPr lang="en-US" dirty="0" err="1" smtClean="0"/>
              <a:t>shader</a:t>
            </a:r>
            <a:endParaRPr lang="en-US" sz="24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the VSL integral</a:t>
            </a:r>
            <a:endParaRPr lang="en-US" dirty="0"/>
          </a:p>
        </p:txBody>
      </p:sp>
      <p:grpSp>
        <p:nvGrpSpPr>
          <p:cNvPr id="163" name="Skupina 162"/>
          <p:cNvGrpSpPr/>
          <p:nvPr/>
        </p:nvGrpSpPr>
        <p:grpSpPr>
          <a:xfrm>
            <a:off x="4585648" y="1600200"/>
            <a:ext cx="4495800" cy="2514600"/>
            <a:chOff x="4585648" y="1600200"/>
            <a:chExt cx="4495800" cy="2514600"/>
          </a:xfrm>
        </p:grpSpPr>
        <p:sp>
          <p:nvSpPr>
            <p:cNvPr id="81" name="Zaoblený obdélník 80"/>
            <p:cNvSpPr/>
            <p:nvPr/>
          </p:nvSpPr>
          <p:spPr bwMode="auto">
            <a:xfrm>
              <a:off x="4585648" y="1600200"/>
              <a:ext cx="4495800" cy="2514600"/>
            </a:xfrm>
            <a:prstGeom prst="roundRect">
              <a:avLst>
                <a:gd name="adj" fmla="val 6845"/>
              </a:avLst>
            </a:prstGeom>
            <a:solidFill>
              <a:schemeClr val="bg1">
                <a:lumMod val="85000"/>
                <a:lumOff val="15000"/>
              </a:schemeClr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4102" name="Picture 6" descr="C:\Users\Milos\thesis\09\img\brdf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57950" y="1752600"/>
              <a:ext cx="2194379" cy="219437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57" name="TextovéPole 56"/>
            <p:cNvSpPr txBox="1"/>
            <p:nvPr/>
          </p:nvSpPr>
          <p:spPr>
            <a:xfrm>
              <a:off x="5047329" y="3581400"/>
              <a:ext cx="18726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BRDF 1 sampling</a:t>
              </a:r>
              <a:endParaRPr lang="cs-CZ" b="1" dirty="0"/>
            </a:p>
          </p:txBody>
        </p:sp>
        <p:sp>
          <p:nvSpPr>
            <p:cNvPr id="76" name="Oval 18"/>
            <p:cNvSpPr/>
            <p:nvPr/>
          </p:nvSpPr>
          <p:spPr>
            <a:xfrm>
              <a:off x="8053076" y="2084696"/>
              <a:ext cx="813680" cy="842154"/>
            </a:xfrm>
            <a:prstGeom prst="ellipse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5" name="Skupina 94"/>
            <p:cNvGrpSpPr/>
            <p:nvPr/>
          </p:nvGrpSpPr>
          <p:grpSpPr>
            <a:xfrm rot="3264217">
              <a:off x="7335328" y="3042702"/>
              <a:ext cx="533399" cy="698499"/>
              <a:chOff x="1219200" y="3111500"/>
              <a:chExt cx="1938338" cy="1625600"/>
            </a:xfrm>
          </p:grpSpPr>
          <p:sp>
            <p:nvSpPr>
              <p:cNvPr id="96" name="Freeform 5"/>
              <p:cNvSpPr>
                <a:spLocks/>
              </p:cNvSpPr>
              <p:nvPr/>
            </p:nvSpPr>
            <p:spPr bwMode="auto">
              <a:xfrm rot="414673" flipH="1">
                <a:off x="1219200" y="3111500"/>
                <a:ext cx="1938338" cy="1603375"/>
              </a:xfrm>
              <a:custGeom>
                <a:avLst/>
                <a:gdLst>
                  <a:gd name="T0" fmla="*/ 128945 w 466"/>
                  <a:gd name="T1" fmla="*/ 1497787 h 410"/>
                  <a:gd name="T2" fmla="*/ 1692926 w 466"/>
                  <a:gd name="T3" fmla="*/ 840794 h 410"/>
                  <a:gd name="T4" fmla="*/ 1593098 w 466"/>
                  <a:gd name="T5" fmla="*/ 215087 h 410"/>
                  <a:gd name="T6" fmla="*/ 927574 w 466"/>
                  <a:gd name="T7" fmla="*/ 215087 h 410"/>
                  <a:gd name="T8" fmla="*/ 128945 w 466"/>
                  <a:gd name="T9" fmla="*/ 1497787 h 4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6"/>
                  <a:gd name="T16" fmla="*/ 0 h 410"/>
                  <a:gd name="T17" fmla="*/ 466 w 466"/>
                  <a:gd name="T18" fmla="*/ 410 h 4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6" h="410">
                    <a:moveTo>
                      <a:pt x="31" y="383"/>
                    </a:moveTo>
                    <a:cubicBezTo>
                      <a:pt x="62" y="410"/>
                      <a:pt x="348" y="270"/>
                      <a:pt x="407" y="215"/>
                    </a:cubicBezTo>
                    <a:cubicBezTo>
                      <a:pt x="466" y="160"/>
                      <a:pt x="414" y="82"/>
                      <a:pt x="383" y="55"/>
                    </a:cubicBezTo>
                    <a:cubicBezTo>
                      <a:pt x="352" y="28"/>
                      <a:pt x="283" y="0"/>
                      <a:pt x="223" y="55"/>
                    </a:cubicBezTo>
                    <a:cubicBezTo>
                      <a:pt x="163" y="110"/>
                      <a:pt x="0" y="356"/>
                      <a:pt x="31" y="38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7" name="Line 7"/>
              <p:cNvSpPr>
                <a:spLocks noChangeShapeType="1"/>
              </p:cNvSpPr>
              <p:nvPr/>
            </p:nvSpPr>
            <p:spPr bwMode="auto">
              <a:xfrm flipH="1" flipV="1">
                <a:off x="1793875" y="4162425"/>
                <a:ext cx="1112838" cy="574675"/>
              </a:xfrm>
              <a:prstGeom prst="line">
                <a:avLst/>
              </a:prstGeom>
              <a:noFill/>
              <a:ln w="9525">
                <a:solidFill>
                  <a:srgbClr val="FFC000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98" name="Line 8"/>
              <p:cNvSpPr>
                <a:spLocks noChangeShapeType="1"/>
              </p:cNvSpPr>
              <p:nvPr/>
            </p:nvSpPr>
            <p:spPr bwMode="auto">
              <a:xfrm flipH="1" flipV="1">
                <a:off x="1660525" y="3284538"/>
                <a:ext cx="1246188" cy="1452562"/>
              </a:xfrm>
              <a:prstGeom prst="line">
                <a:avLst/>
              </a:prstGeom>
              <a:noFill/>
              <a:ln w="9525">
                <a:solidFill>
                  <a:srgbClr val="FFC000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99" name="Line 9"/>
              <p:cNvSpPr>
                <a:spLocks noChangeShapeType="1"/>
              </p:cNvSpPr>
              <p:nvPr/>
            </p:nvSpPr>
            <p:spPr bwMode="auto">
              <a:xfrm flipH="1" flipV="1">
                <a:off x="1968500" y="3203575"/>
                <a:ext cx="938213" cy="1533525"/>
              </a:xfrm>
              <a:prstGeom prst="line">
                <a:avLst/>
              </a:prstGeom>
              <a:noFill/>
              <a:ln w="9525">
                <a:solidFill>
                  <a:srgbClr val="FFC000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100" name="Line 10"/>
              <p:cNvSpPr>
                <a:spLocks noChangeShapeType="1"/>
              </p:cNvSpPr>
              <p:nvPr/>
            </p:nvSpPr>
            <p:spPr bwMode="auto">
              <a:xfrm flipH="1" flipV="1">
                <a:off x="1400175" y="3532188"/>
                <a:ext cx="1506538" cy="1204912"/>
              </a:xfrm>
              <a:prstGeom prst="line">
                <a:avLst/>
              </a:prstGeom>
              <a:noFill/>
              <a:ln w="9525">
                <a:solidFill>
                  <a:srgbClr val="FFC000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101" name="Line 11"/>
              <p:cNvSpPr>
                <a:spLocks noChangeShapeType="1"/>
              </p:cNvSpPr>
              <p:nvPr/>
            </p:nvSpPr>
            <p:spPr bwMode="auto">
              <a:xfrm flipH="1" flipV="1">
                <a:off x="2403475" y="3443288"/>
                <a:ext cx="503238" cy="1293812"/>
              </a:xfrm>
              <a:prstGeom prst="line">
                <a:avLst/>
              </a:prstGeom>
              <a:noFill/>
              <a:ln w="9525">
                <a:solidFill>
                  <a:srgbClr val="FFC000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cs-CZ"/>
              </a:p>
            </p:txBody>
          </p:sp>
        </p:grpSp>
        <p:grpSp>
          <p:nvGrpSpPr>
            <p:cNvPr id="69" name="Skupina 68"/>
            <p:cNvGrpSpPr/>
            <p:nvPr/>
          </p:nvGrpSpPr>
          <p:grpSpPr>
            <a:xfrm>
              <a:off x="7076124" y="1905000"/>
              <a:ext cx="1929124" cy="1981303"/>
              <a:chOff x="356876" y="1752600"/>
              <a:chExt cx="2059607" cy="2115315"/>
            </a:xfrm>
          </p:grpSpPr>
          <p:sp>
            <p:nvSpPr>
              <p:cNvPr id="70" name="Oval 6"/>
              <p:cNvSpPr/>
              <p:nvPr/>
            </p:nvSpPr>
            <p:spPr>
              <a:xfrm>
                <a:off x="714158" y="3741452"/>
                <a:ext cx="19677" cy="18829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1" name="Freeform 17"/>
              <p:cNvSpPr/>
              <p:nvPr/>
            </p:nvSpPr>
            <p:spPr>
              <a:xfrm>
                <a:off x="356876" y="3749968"/>
                <a:ext cx="897001" cy="117947"/>
              </a:xfrm>
              <a:custGeom>
                <a:avLst/>
                <a:gdLst>
                  <a:gd name="connsiteX0" fmla="*/ 0 w 2473452"/>
                  <a:gd name="connsiteY0" fmla="*/ 329184 h 329184"/>
                  <a:gd name="connsiteX1" fmla="*/ 987552 w 2473452"/>
                  <a:gd name="connsiteY1" fmla="*/ 9144 h 329184"/>
                  <a:gd name="connsiteX2" fmla="*/ 1929384 w 2473452"/>
                  <a:gd name="connsiteY2" fmla="*/ 274320 h 329184"/>
                  <a:gd name="connsiteX3" fmla="*/ 2395728 w 2473452"/>
                  <a:gd name="connsiteY3" fmla="*/ 201168 h 329184"/>
                  <a:gd name="connsiteX4" fmla="*/ 2395728 w 2473452"/>
                  <a:gd name="connsiteY4" fmla="*/ 173736 h 329184"/>
                  <a:gd name="connsiteX0" fmla="*/ 0 w 2395728"/>
                  <a:gd name="connsiteY0" fmla="*/ 329184 h 329184"/>
                  <a:gd name="connsiteX1" fmla="*/ 987552 w 2395728"/>
                  <a:gd name="connsiteY1" fmla="*/ 9144 h 329184"/>
                  <a:gd name="connsiteX2" fmla="*/ 1929384 w 2395728"/>
                  <a:gd name="connsiteY2" fmla="*/ 274320 h 329184"/>
                  <a:gd name="connsiteX3" fmla="*/ 2395728 w 2395728"/>
                  <a:gd name="connsiteY3" fmla="*/ 201168 h 329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5728" h="329184">
                    <a:moveTo>
                      <a:pt x="0" y="329184"/>
                    </a:moveTo>
                    <a:cubicBezTo>
                      <a:pt x="332994" y="173736"/>
                      <a:pt x="665988" y="18288"/>
                      <a:pt x="987552" y="9144"/>
                    </a:cubicBezTo>
                    <a:cubicBezTo>
                      <a:pt x="1309116" y="0"/>
                      <a:pt x="1694688" y="242316"/>
                      <a:pt x="1929384" y="274320"/>
                    </a:cubicBezTo>
                    <a:cubicBezTo>
                      <a:pt x="2164080" y="306324"/>
                      <a:pt x="2318004" y="217932"/>
                      <a:pt x="2395728" y="201168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72" name="Straight Connector 18"/>
              <p:cNvCxnSpPr>
                <a:stCxn id="71" idx="1"/>
              </p:cNvCxnSpPr>
              <p:nvPr/>
            </p:nvCxnSpPr>
            <p:spPr>
              <a:xfrm flipV="1">
                <a:off x="726632" y="1752600"/>
                <a:ext cx="873568" cy="200064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19"/>
              <p:cNvCxnSpPr>
                <a:stCxn id="71" idx="1"/>
              </p:cNvCxnSpPr>
              <p:nvPr/>
            </p:nvCxnSpPr>
            <p:spPr>
              <a:xfrm flipV="1">
                <a:off x="726632" y="2590800"/>
                <a:ext cx="1635568" cy="116244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Freeform 21"/>
              <p:cNvSpPr/>
              <p:nvPr/>
            </p:nvSpPr>
            <p:spPr>
              <a:xfrm rot="14857975">
                <a:off x="1255167" y="2242234"/>
                <a:ext cx="1115695" cy="330749"/>
              </a:xfrm>
              <a:custGeom>
                <a:avLst/>
                <a:gdLst>
                  <a:gd name="connsiteX0" fmla="*/ 0 w 2473452"/>
                  <a:gd name="connsiteY0" fmla="*/ 329184 h 329184"/>
                  <a:gd name="connsiteX1" fmla="*/ 987552 w 2473452"/>
                  <a:gd name="connsiteY1" fmla="*/ 9144 h 329184"/>
                  <a:gd name="connsiteX2" fmla="*/ 1929384 w 2473452"/>
                  <a:gd name="connsiteY2" fmla="*/ 274320 h 329184"/>
                  <a:gd name="connsiteX3" fmla="*/ 2395728 w 2473452"/>
                  <a:gd name="connsiteY3" fmla="*/ 201168 h 329184"/>
                  <a:gd name="connsiteX4" fmla="*/ 2395728 w 2473452"/>
                  <a:gd name="connsiteY4" fmla="*/ 173736 h 329184"/>
                  <a:gd name="connsiteX0" fmla="*/ 0 w 2395728"/>
                  <a:gd name="connsiteY0" fmla="*/ 329184 h 329184"/>
                  <a:gd name="connsiteX1" fmla="*/ 987552 w 2395728"/>
                  <a:gd name="connsiteY1" fmla="*/ 9144 h 329184"/>
                  <a:gd name="connsiteX2" fmla="*/ 1929384 w 2395728"/>
                  <a:gd name="connsiteY2" fmla="*/ 274320 h 329184"/>
                  <a:gd name="connsiteX3" fmla="*/ 2395728 w 2395728"/>
                  <a:gd name="connsiteY3" fmla="*/ 201168 h 329184"/>
                  <a:gd name="connsiteX0" fmla="*/ 0 w 2760553"/>
                  <a:gd name="connsiteY0" fmla="*/ 588858 h 588858"/>
                  <a:gd name="connsiteX1" fmla="*/ 1352377 w 2760553"/>
                  <a:gd name="connsiteY1" fmla="*/ 46240 h 588858"/>
                  <a:gd name="connsiteX2" fmla="*/ 2294209 w 2760553"/>
                  <a:gd name="connsiteY2" fmla="*/ 311416 h 588858"/>
                  <a:gd name="connsiteX3" fmla="*/ 2760553 w 2760553"/>
                  <a:gd name="connsiteY3" fmla="*/ 238264 h 588858"/>
                  <a:gd name="connsiteX0" fmla="*/ 0 w 2936299"/>
                  <a:gd name="connsiteY0" fmla="*/ 588858 h 588858"/>
                  <a:gd name="connsiteX1" fmla="*/ 1352377 w 2936299"/>
                  <a:gd name="connsiteY1" fmla="*/ 46240 h 588858"/>
                  <a:gd name="connsiteX2" fmla="*/ 2294209 w 2936299"/>
                  <a:gd name="connsiteY2" fmla="*/ 311416 h 588858"/>
                  <a:gd name="connsiteX3" fmla="*/ 2936299 w 2936299"/>
                  <a:gd name="connsiteY3" fmla="*/ 8229 h 588858"/>
                  <a:gd name="connsiteX0" fmla="*/ 0 w 3113842"/>
                  <a:gd name="connsiteY0" fmla="*/ 883371 h 883371"/>
                  <a:gd name="connsiteX1" fmla="*/ 1529920 w 3113842"/>
                  <a:gd name="connsiteY1" fmla="*/ 88314 h 883371"/>
                  <a:gd name="connsiteX2" fmla="*/ 2471752 w 3113842"/>
                  <a:gd name="connsiteY2" fmla="*/ 353490 h 883371"/>
                  <a:gd name="connsiteX3" fmla="*/ 3113842 w 3113842"/>
                  <a:gd name="connsiteY3" fmla="*/ 50303 h 88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13842" h="883371">
                    <a:moveTo>
                      <a:pt x="0" y="883371"/>
                    </a:moveTo>
                    <a:cubicBezTo>
                      <a:pt x="332994" y="727923"/>
                      <a:pt x="1117961" y="176628"/>
                      <a:pt x="1529920" y="88314"/>
                    </a:cubicBezTo>
                    <a:cubicBezTo>
                      <a:pt x="1941879" y="0"/>
                      <a:pt x="2207765" y="359825"/>
                      <a:pt x="2471752" y="353490"/>
                    </a:cubicBezTo>
                    <a:cubicBezTo>
                      <a:pt x="2735739" y="347155"/>
                      <a:pt x="3036118" y="67067"/>
                      <a:pt x="3113842" y="50303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5" name="Oval 22"/>
              <p:cNvSpPr/>
              <p:nvPr/>
            </p:nvSpPr>
            <p:spPr>
              <a:xfrm>
                <a:off x="2396806" y="2384615"/>
                <a:ext cx="19677" cy="18829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165" name="Skupina 164"/>
          <p:cNvGrpSpPr/>
          <p:nvPr/>
        </p:nvGrpSpPr>
        <p:grpSpPr>
          <a:xfrm>
            <a:off x="13648" y="4204648"/>
            <a:ext cx="4495800" cy="2514600"/>
            <a:chOff x="13648" y="4204648"/>
            <a:chExt cx="4495800" cy="2514600"/>
          </a:xfrm>
        </p:grpSpPr>
        <p:sp>
          <p:nvSpPr>
            <p:cNvPr id="79" name="Zaoblený obdélník 78"/>
            <p:cNvSpPr/>
            <p:nvPr/>
          </p:nvSpPr>
          <p:spPr bwMode="auto">
            <a:xfrm>
              <a:off x="13648" y="4204648"/>
              <a:ext cx="4495800" cy="2514600"/>
            </a:xfrm>
            <a:prstGeom prst="roundRect">
              <a:avLst>
                <a:gd name="adj" fmla="val 6845"/>
              </a:avLst>
            </a:prstGeom>
            <a:solidFill>
              <a:schemeClr val="bg1">
                <a:lumMod val="85000"/>
                <a:lumOff val="15000"/>
              </a:schemeClr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4103" name="Picture 7" descr="C:\Users\Milos\thesis\09\img\brdf2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47248" y="4343400"/>
              <a:ext cx="2209800" cy="2209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58" name="TextovéPole 57"/>
            <p:cNvSpPr txBox="1"/>
            <p:nvPr/>
          </p:nvSpPr>
          <p:spPr>
            <a:xfrm>
              <a:off x="2528248" y="6172200"/>
              <a:ext cx="18726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BRDF 2 sampling</a:t>
              </a:r>
              <a:endParaRPr lang="cs-CZ" b="1" dirty="0"/>
            </a:p>
          </p:txBody>
        </p:sp>
        <p:grpSp>
          <p:nvGrpSpPr>
            <p:cNvPr id="61" name="Skupina 60"/>
            <p:cNvGrpSpPr/>
            <p:nvPr/>
          </p:nvGrpSpPr>
          <p:grpSpPr>
            <a:xfrm>
              <a:off x="166048" y="4495697"/>
              <a:ext cx="1929124" cy="1981303"/>
              <a:chOff x="356876" y="1752600"/>
              <a:chExt cx="2059607" cy="2115315"/>
            </a:xfrm>
          </p:grpSpPr>
          <p:sp>
            <p:nvSpPr>
              <p:cNvPr id="62" name="Oval 6"/>
              <p:cNvSpPr/>
              <p:nvPr/>
            </p:nvSpPr>
            <p:spPr>
              <a:xfrm>
                <a:off x="714158" y="3741452"/>
                <a:ext cx="19677" cy="18829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Freeform 17"/>
              <p:cNvSpPr/>
              <p:nvPr/>
            </p:nvSpPr>
            <p:spPr>
              <a:xfrm>
                <a:off x="356876" y="3749968"/>
                <a:ext cx="897001" cy="117947"/>
              </a:xfrm>
              <a:custGeom>
                <a:avLst/>
                <a:gdLst>
                  <a:gd name="connsiteX0" fmla="*/ 0 w 2473452"/>
                  <a:gd name="connsiteY0" fmla="*/ 329184 h 329184"/>
                  <a:gd name="connsiteX1" fmla="*/ 987552 w 2473452"/>
                  <a:gd name="connsiteY1" fmla="*/ 9144 h 329184"/>
                  <a:gd name="connsiteX2" fmla="*/ 1929384 w 2473452"/>
                  <a:gd name="connsiteY2" fmla="*/ 274320 h 329184"/>
                  <a:gd name="connsiteX3" fmla="*/ 2395728 w 2473452"/>
                  <a:gd name="connsiteY3" fmla="*/ 201168 h 329184"/>
                  <a:gd name="connsiteX4" fmla="*/ 2395728 w 2473452"/>
                  <a:gd name="connsiteY4" fmla="*/ 173736 h 329184"/>
                  <a:gd name="connsiteX0" fmla="*/ 0 w 2395728"/>
                  <a:gd name="connsiteY0" fmla="*/ 329184 h 329184"/>
                  <a:gd name="connsiteX1" fmla="*/ 987552 w 2395728"/>
                  <a:gd name="connsiteY1" fmla="*/ 9144 h 329184"/>
                  <a:gd name="connsiteX2" fmla="*/ 1929384 w 2395728"/>
                  <a:gd name="connsiteY2" fmla="*/ 274320 h 329184"/>
                  <a:gd name="connsiteX3" fmla="*/ 2395728 w 2395728"/>
                  <a:gd name="connsiteY3" fmla="*/ 201168 h 329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5728" h="329184">
                    <a:moveTo>
                      <a:pt x="0" y="329184"/>
                    </a:moveTo>
                    <a:cubicBezTo>
                      <a:pt x="332994" y="173736"/>
                      <a:pt x="665988" y="18288"/>
                      <a:pt x="987552" y="9144"/>
                    </a:cubicBezTo>
                    <a:cubicBezTo>
                      <a:pt x="1309116" y="0"/>
                      <a:pt x="1694688" y="242316"/>
                      <a:pt x="1929384" y="274320"/>
                    </a:cubicBezTo>
                    <a:cubicBezTo>
                      <a:pt x="2164080" y="306324"/>
                      <a:pt x="2318004" y="217932"/>
                      <a:pt x="2395728" y="201168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64" name="Straight Connector 18"/>
              <p:cNvCxnSpPr>
                <a:stCxn id="63" idx="1"/>
              </p:cNvCxnSpPr>
              <p:nvPr/>
            </p:nvCxnSpPr>
            <p:spPr>
              <a:xfrm flipV="1">
                <a:off x="726632" y="1752600"/>
                <a:ext cx="873568" cy="200064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19"/>
              <p:cNvCxnSpPr>
                <a:stCxn id="63" idx="1"/>
              </p:cNvCxnSpPr>
              <p:nvPr/>
            </p:nvCxnSpPr>
            <p:spPr>
              <a:xfrm flipV="1">
                <a:off x="726632" y="2590800"/>
                <a:ext cx="1635568" cy="116244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Freeform 21"/>
              <p:cNvSpPr/>
              <p:nvPr/>
            </p:nvSpPr>
            <p:spPr>
              <a:xfrm rot="14857975">
                <a:off x="1255167" y="2242234"/>
                <a:ext cx="1115695" cy="330749"/>
              </a:xfrm>
              <a:custGeom>
                <a:avLst/>
                <a:gdLst>
                  <a:gd name="connsiteX0" fmla="*/ 0 w 2473452"/>
                  <a:gd name="connsiteY0" fmla="*/ 329184 h 329184"/>
                  <a:gd name="connsiteX1" fmla="*/ 987552 w 2473452"/>
                  <a:gd name="connsiteY1" fmla="*/ 9144 h 329184"/>
                  <a:gd name="connsiteX2" fmla="*/ 1929384 w 2473452"/>
                  <a:gd name="connsiteY2" fmla="*/ 274320 h 329184"/>
                  <a:gd name="connsiteX3" fmla="*/ 2395728 w 2473452"/>
                  <a:gd name="connsiteY3" fmla="*/ 201168 h 329184"/>
                  <a:gd name="connsiteX4" fmla="*/ 2395728 w 2473452"/>
                  <a:gd name="connsiteY4" fmla="*/ 173736 h 329184"/>
                  <a:gd name="connsiteX0" fmla="*/ 0 w 2395728"/>
                  <a:gd name="connsiteY0" fmla="*/ 329184 h 329184"/>
                  <a:gd name="connsiteX1" fmla="*/ 987552 w 2395728"/>
                  <a:gd name="connsiteY1" fmla="*/ 9144 h 329184"/>
                  <a:gd name="connsiteX2" fmla="*/ 1929384 w 2395728"/>
                  <a:gd name="connsiteY2" fmla="*/ 274320 h 329184"/>
                  <a:gd name="connsiteX3" fmla="*/ 2395728 w 2395728"/>
                  <a:gd name="connsiteY3" fmla="*/ 201168 h 329184"/>
                  <a:gd name="connsiteX0" fmla="*/ 0 w 2760553"/>
                  <a:gd name="connsiteY0" fmla="*/ 588858 h 588858"/>
                  <a:gd name="connsiteX1" fmla="*/ 1352377 w 2760553"/>
                  <a:gd name="connsiteY1" fmla="*/ 46240 h 588858"/>
                  <a:gd name="connsiteX2" fmla="*/ 2294209 w 2760553"/>
                  <a:gd name="connsiteY2" fmla="*/ 311416 h 588858"/>
                  <a:gd name="connsiteX3" fmla="*/ 2760553 w 2760553"/>
                  <a:gd name="connsiteY3" fmla="*/ 238264 h 588858"/>
                  <a:gd name="connsiteX0" fmla="*/ 0 w 2936299"/>
                  <a:gd name="connsiteY0" fmla="*/ 588858 h 588858"/>
                  <a:gd name="connsiteX1" fmla="*/ 1352377 w 2936299"/>
                  <a:gd name="connsiteY1" fmla="*/ 46240 h 588858"/>
                  <a:gd name="connsiteX2" fmla="*/ 2294209 w 2936299"/>
                  <a:gd name="connsiteY2" fmla="*/ 311416 h 588858"/>
                  <a:gd name="connsiteX3" fmla="*/ 2936299 w 2936299"/>
                  <a:gd name="connsiteY3" fmla="*/ 8229 h 588858"/>
                  <a:gd name="connsiteX0" fmla="*/ 0 w 3113842"/>
                  <a:gd name="connsiteY0" fmla="*/ 883371 h 883371"/>
                  <a:gd name="connsiteX1" fmla="*/ 1529920 w 3113842"/>
                  <a:gd name="connsiteY1" fmla="*/ 88314 h 883371"/>
                  <a:gd name="connsiteX2" fmla="*/ 2471752 w 3113842"/>
                  <a:gd name="connsiteY2" fmla="*/ 353490 h 883371"/>
                  <a:gd name="connsiteX3" fmla="*/ 3113842 w 3113842"/>
                  <a:gd name="connsiteY3" fmla="*/ 50303 h 88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13842" h="883371">
                    <a:moveTo>
                      <a:pt x="0" y="883371"/>
                    </a:moveTo>
                    <a:cubicBezTo>
                      <a:pt x="332994" y="727923"/>
                      <a:pt x="1117961" y="176628"/>
                      <a:pt x="1529920" y="88314"/>
                    </a:cubicBezTo>
                    <a:cubicBezTo>
                      <a:pt x="1941879" y="0"/>
                      <a:pt x="2207765" y="359825"/>
                      <a:pt x="2471752" y="353490"/>
                    </a:cubicBezTo>
                    <a:cubicBezTo>
                      <a:pt x="2735739" y="347155"/>
                      <a:pt x="3036118" y="67067"/>
                      <a:pt x="3113842" y="50303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Oval 22"/>
              <p:cNvSpPr/>
              <p:nvPr/>
            </p:nvSpPr>
            <p:spPr>
              <a:xfrm>
                <a:off x="2396806" y="2384615"/>
                <a:ext cx="19677" cy="18829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94" name="Skupina 93"/>
            <p:cNvGrpSpPr/>
            <p:nvPr/>
          </p:nvGrpSpPr>
          <p:grpSpPr>
            <a:xfrm rot="16200000">
              <a:off x="844550" y="5022850"/>
              <a:ext cx="533399" cy="698499"/>
              <a:chOff x="1219200" y="3111500"/>
              <a:chExt cx="1938338" cy="1625600"/>
            </a:xfrm>
          </p:grpSpPr>
          <p:sp>
            <p:nvSpPr>
              <p:cNvPr id="88" name="Freeform 5"/>
              <p:cNvSpPr>
                <a:spLocks/>
              </p:cNvSpPr>
              <p:nvPr/>
            </p:nvSpPr>
            <p:spPr bwMode="auto">
              <a:xfrm rot="414673" flipH="1">
                <a:off x="1219200" y="3111500"/>
                <a:ext cx="1938338" cy="1603375"/>
              </a:xfrm>
              <a:custGeom>
                <a:avLst/>
                <a:gdLst>
                  <a:gd name="T0" fmla="*/ 128945 w 466"/>
                  <a:gd name="T1" fmla="*/ 1497787 h 410"/>
                  <a:gd name="T2" fmla="*/ 1692926 w 466"/>
                  <a:gd name="T3" fmla="*/ 840794 h 410"/>
                  <a:gd name="T4" fmla="*/ 1593098 w 466"/>
                  <a:gd name="T5" fmla="*/ 215087 h 410"/>
                  <a:gd name="T6" fmla="*/ 927574 w 466"/>
                  <a:gd name="T7" fmla="*/ 215087 h 410"/>
                  <a:gd name="T8" fmla="*/ 128945 w 466"/>
                  <a:gd name="T9" fmla="*/ 1497787 h 4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6"/>
                  <a:gd name="T16" fmla="*/ 0 h 410"/>
                  <a:gd name="T17" fmla="*/ 466 w 466"/>
                  <a:gd name="T18" fmla="*/ 410 h 4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6" h="410">
                    <a:moveTo>
                      <a:pt x="31" y="383"/>
                    </a:moveTo>
                    <a:cubicBezTo>
                      <a:pt x="62" y="410"/>
                      <a:pt x="348" y="270"/>
                      <a:pt x="407" y="215"/>
                    </a:cubicBezTo>
                    <a:cubicBezTo>
                      <a:pt x="466" y="160"/>
                      <a:pt x="414" y="82"/>
                      <a:pt x="383" y="55"/>
                    </a:cubicBezTo>
                    <a:cubicBezTo>
                      <a:pt x="352" y="28"/>
                      <a:pt x="283" y="0"/>
                      <a:pt x="223" y="55"/>
                    </a:cubicBezTo>
                    <a:cubicBezTo>
                      <a:pt x="163" y="110"/>
                      <a:pt x="0" y="356"/>
                      <a:pt x="31" y="38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" name="Line 7"/>
              <p:cNvSpPr>
                <a:spLocks noChangeShapeType="1"/>
              </p:cNvSpPr>
              <p:nvPr/>
            </p:nvSpPr>
            <p:spPr bwMode="auto">
              <a:xfrm flipH="1" flipV="1">
                <a:off x="1793875" y="4162425"/>
                <a:ext cx="1112838" cy="574675"/>
              </a:xfrm>
              <a:prstGeom prst="line">
                <a:avLst/>
              </a:prstGeom>
              <a:noFill/>
              <a:ln w="9525">
                <a:solidFill>
                  <a:srgbClr val="FFC000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90" name="Line 8"/>
              <p:cNvSpPr>
                <a:spLocks noChangeShapeType="1"/>
              </p:cNvSpPr>
              <p:nvPr/>
            </p:nvSpPr>
            <p:spPr bwMode="auto">
              <a:xfrm flipH="1" flipV="1">
                <a:off x="1660525" y="3284538"/>
                <a:ext cx="1246188" cy="1452562"/>
              </a:xfrm>
              <a:prstGeom prst="line">
                <a:avLst/>
              </a:prstGeom>
              <a:noFill/>
              <a:ln w="9525">
                <a:solidFill>
                  <a:srgbClr val="FFC000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91" name="Line 9"/>
              <p:cNvSpPr>
                <a:spLocks noChangeShapeType="1"/>
              </p:cNvSpPr>
              <p:nvPr/>
            </p:nvSpPr>
            <p:spPr bwMode="auto">
              <a:xfrm flipH="1" flipV="1">
                <a:off x="1968500" y="3203575"/>
                <a:ext cx="938213" cy="1533525"/>
              </a:xfrm>
              <a:prstGeom prst="line">
                <a:avLst/>
              </a:prstGeom>
              <a:noFill/>
              <a:ln w="9525">
                <a:solidFill>
                  <a:srgbClr val="FFC000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92" name="Line 10"/>
              <p:cNvSpPr>
                <a:spLocks noChangeShapeType="1"/>
              </p:cNvSpPr>
              <p:nvPr/>
            </p:nvSpPr>
            <p:spPr bwMode="auto">
              <a:xfrm flipH="1" flipV="1">
                <a:off x="1400175" y="3532188"/>
                <a:ext cx="1506538" cy="1204912"/>
              </a:xfrm>
              <a:prstGeom prst="line">
                <a:avLst/>
              </a:prstGeom>
              <a:noFill/>
              <a:ln w="9525">
                <a:solidFill>
                  <a:srgbClr val="FFC000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93" name="Line 11"/>
              <p:cNvSpPr>
                <a:spLocks noChangeShapeType="1"/>
              </p:cNvSpPr>
              <p:nvPr/>
            </p:nvSpPr>
            <p:spPr bwMode="auto">
              <a:xfrm flipH="1" flipV="1">
                <a:off x="2403475" y="3443288"/>
                <a:ext cx="503238" cy="1293812"/>
              </a:xfrm>
              <a:prstGeom prst="line">
                <a:avLst/>
              </a:prstGeom>
              <a:noFill/>
              <a:ln w="9525">
                <a:solidFill>
                  <a:srgbClr val="FFC000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cs-CZ"/>
              </a:p>
            </p:txBody>
          </p:sp>
        </p:grpSp>
        <p:sp>
          <p:nvSpPr>
            <p:cNvPr id="68" name="Oval 18"/>
            <p:cNvSpPr/>
            <p:nvPr/>
          </p:nvSpPr>
          <p:spPr>
            <a:xfrm>
              <a:off x="1143000" y="4675393"/>
              <a:ext cx="813680" cy="842154"/>
            </a:xfrm>
            <a:prstGeom prst="ellipse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2" name="Skupina 161"/>
          <p:cNvGrpSpPr/>
          <p:nvPr/>
        </p:nvGrpSpPr>
        <p:grpSpPr>
          <a:xfrm>
            <a:off x="13648" y="1600200"/>
            <a:ext cx="4495800" cy="2514600"/>
            <a:chOff x="13648" y="1600200"/>
            <a:chExt cx="4495800" cy="2514600"/>
          </a:xfrm>
        </p:grpSpPr>
        <p:sp>
          <p:nvSpPr>
            <p:cNvPr id="78" name="Zaoblený obdélník 77"/>
            <p:cNvSpPr/>
            <p:nvPr/>
          </p:nvSpPr>
          <p:spPr bwMode="auto">
            <a:xfrm>
              <a:off x="13648" y="1600200"/>
              <a:ext cx="4495800" cy="2514600"/>
            </a:xfrm>
            <a:prstGeom prst="roundRect">
              <a:avLst>
                <a:gd name="adj" fmla="val 6845"/>
              </a:avLst>
            </a:prstGeom>
            <a:solidFill>
              <a:schemeClr val="bg1">
                <a:lumMod val="85000"/>
                <a:lumOff val="15000"/>
              </a:schemeClr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4100" name="Picture 4" descr="C:\Users\Milos\thesis\09\img\cone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47248" y="1752600"/>
              <a:ext cx="2194379" cy="219437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grpSp>
          <p:nvGrpSpPr>
            <p:cNvPr id="41" name="Skupina 40"/>
            <p:cNvGrpSpPr/>
            <p:nvPr/>
          </p:nvGrpSpPr>
          <p:grpSpPr>
            <a:xfrm>
              <a:off x="166048" y="1905000"/>
              <a:ext cx="1929124" cy="1981303"/>
              <a:chOff x="356876" y="1752600"/>
              <a:chExt cx="2059607" cy="2115315"/>
            </a:xfrm>
          </p:grpSpPr>
          <p:sp>
            <p:nvSpPr>
              <p:cNvPr id="20" name="Oval 6"/>
              <p:cNvSpPr/>
              <p:nvPr/>
            </p:nvSpPr>
            <p:spPr>
              <a:xfrm>
                <a:off x="714158" y="3741452"/>
                <a:ext cx="19677" cy="18829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Freeform 17"/>
              <p:cNvSpPr/>
              <p:nvPr/>
            </p:nvSpPr>
            <p:spPr>
              <a:xfrm>
                <a:off x="356876" y="3749968"/>
                <a:ext cx="897001" cy="117947"/>
              </a:xfrm>
              <a:custGeom>
                <a:avLst/>
                <a:gdLst>
                  <a:gd name="connsiteX0" fmla="*/ 0 w 2473452"/>
                  <a:gd name="connsiteY0" fmla="*/ 329184 h 329184"/>
                  <a:gd name="connsiteX1" fmla="*/ 987552 w 2473452"/>
                  <a:gd name="connsiteY1" fmla="*/ 9144 h 329184"/>
                  <a:gd name="connsiteX2" fmla="*/ 1929384 w 2473452"/>
                  <a:gd name="connsiteY2" fmla="*/ 274320 h 329184"/>
                  <a:gd name="connsiteX3" fmla="*/ 2395728 w 2473452"/>
                  <a:gd name="connsiteY3" fmla="*/ 201168 h 329184"/>
                  <a:gd name="connsiteX4" fmla="*/ 2395728 w 2473452"/>
                  <a:gd name="connsiteY4" fmla="*/ 173736 h 329184"/>
                  <a:gd name="connsiteX0" fmla="*/ 0 w 2395728"/>
                  <a:gd name="connsiteY0" fmla="*/ 329184 h 329184"/>
                  <a:gd name="connsiteX1" fmla="*/ 987552 w 2395728"/>
                  <a:gd name="connsiteY1" fmla="*/ 9144 h 329184"/>
                  <a:gd name="connsiteX2" fmla="*/ 1929384 w 2395728"/>
                  <a:gd name="connsiteY2" fmla="*/ 274320 h 329184"/>
                  <a:gd name="connsiteX3" fmla="*/ 2395728 w 2395728"/>
                  <a:gd name="connsiteY3" fmla="*/ 201168 h 329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5728" h="329184">
                    <a:moveTo>
                      <a:pt x="0" y="329184"/>
                    </a:moveTo>
                    <a:cubicBezTo>
                      <a:pt x="332994" y="173736"/>
                      <a:pt x="665988" y="18288"/>
                      <a:pt x="987552" y="9144"/>
                    </a:cubicBezTo>
                    <a:cubicBezTo>
                      <a:pt x="1309116" y="0"/>
                      <a:pt x="1694688" y="242316"/>
                      <a:pt x="1929384" y="274320"/>
                    </a:cubicBezTo>
                    <a:cubicBezTo>
                      <a:pt x="2164080" y="306324"/>
                      <a:pt x="2318004" y="217932"/>
                      <a:pt x="2395728" y="201168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27" name="Straight Connector 18"/>
              <p:cNvCxnSpPr>
                <a:stCxn id="26" idx="1"/>
              </p:cNvCxnSpPr>
              <p:nvPr/>
            </p:nvCxnSpPr>
            <p:spPr>
              <a:xfrm flipV="1">
                <a:off x="726632" y="1752600"/>
                <a:ext cx="873568" cy="200064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19"/>
              <p:cNvCxnSpPr>
                <a:stCxn id="26" idx="1"/>
              </p:cNvCxnSpPr>
              <p:nvPr/>
            </p:nvCxnSpPr>
            <p:spPr>
              <a:xfrm flipV="1">
                <a:off x="726632" y="2590800"/>
                <a:ext cx="1635568" cy="116244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Freeform 21"/>
              <p:cNvSpPr/>
              <p:nvPr/>
            </p:nvSpPr>
            <p:spPr>
              <a:xfrm rot="14857975">
                <a:off x="1255167" y="2242234"/>
                <a:ext cx="1115695" cy="330749"/>
              </a:xfrm>
              <a:custGeom>
                <a:avLst/>
                <a:gdLst>
                  <a:gd name="connsiteX0" fmla="*/ 0 w 2473452"/>
                  <a:gd name="connsiteY0" fmla="*/ 329184 h 329184"/>
                  <a:gd name="connsiteX1" fmla="*/ 987552 w 2473452"/>
                  <a:gd name="connsiteY1" fmla="*/ 9144 h 329184"/>
                  <a:gd name="connsiteX2" fmla="*/ 1929384 w 2473452"/>
                  <a:gd name="connsiteY2" fmla="*/ 274320 h 329184"/>
                  <a:gd name="connsiteX3" fmla="*/ 2395728 w 2473452"/>
                  <a:gd name="connsiteY3" fmla="*/ 201168 h 329184"/>
                  <a:gd name="connsiteX4" fmla="*/ 2395728 w 2473452"/>
                  <a:gd name="connsiteY4" fmla="*/ 173736 h 329184"/>
                  <a:gd name="connsiteX0" fmla="*/ 0 w 2395728"/>
                  <a:gd name="connsiteY0" fmla="*/ 329184 h 329184"/>
                  <a:gd name="connsiteX1" fmla="*/ 987552 w 2395728"/>
                  <a:gd name="connsiteY1" fmla="*/ 9144 h 329184"/>
                  <a:gd name="connsiteX2" fmla="*/ 1929384 w 2395728"/>
                  <a:gd name="connsiteY2" fmla="*/ 274320 h 329184"/>
                  <a:gd name="connsiteX3" fmla="*/ 2395728 w 2395728"/>
                  <a:gd name="connsiteY3" fmla="*/ 201168 h 329184"/>
                  <a:gd name="connsiteX0" fmla="*/ 0 w 2760553"/>
                  <a:gd name="connsiteY0" fmla="*/ 588858 h 588858"/>
                  <a:gd name="connsiteX1" fmla="*/ 1352377 w 2760553"/>
                  <a:gd name="connsiteY1" fmla="*/ 46240 h 588858"/>
                  <a:gd name="connsiteX2" fmla="*/ 2294209 w 2760553"/>
                  <a:gd name="connsiteY2" fmla="*/ 311416 h 588858"/>
                  <a:gd name="connsiteX3" fmla="*/ 2760553 w 2760553"/>
                  <a:gd name="connsiteY3" fmla="*/ 238264 h 588858"/>
                  <a:gd name="connsiteX0" fmla="*/ 0 w 2936299"/>
                  <a:gd name="connsiteY0" fmla="*/ 588858 h 588858"/>
                  <a:gd name="connsiteX1" fmla="*/ 1352377 w 2936299"/>
                  <a:gd name="connsiteY1" fmla="*/ 46240 h 588858"/>
                  <a:gd name="connsiteX2" fmla="*/ 2294209 w 2936299"/>
                  <a:gd name="connsiteY2" fmla="*/ 311416 h 588858"/>
                  <a:gd name="connsiteX3" fmla="*/ 2936299 w 2936299"/>
                  <a:gd name="connsiteY3" fmla="*/ 8229 h 588858"/>
                  <a:gd name="connsiteX0" fmla="*/ 0 w 3113842"/>
                  <a:gd name="connsiteY0" fmla="*/ 883371 h 883371"/>
                  <a:gd name="connsiteX1" fmla="*/ 1529920 w 3113842"/>
                  <a:gd name="connsiteY1" fmla="*/ 88314 h 883371"/>
                  <a:gd name="connsiteX2" fmla="*/ 2471752 w 3113842"/>
                  <a:gd name="connsiteY2" fmla="*/ 353490 h 883371"/>
                  <a:gd name="connsiteX3" fmla="*/ 3113842 w 3113842"/>
                  <a:gd name="connsiteY3" fmla="*/ 50303 h 88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13842" h="883371">
                    <a:moveTo>
                      <a:pt x="0" y="883371"/>
                    </a:moveTo>
                    <a:cubicBezTo>
                      <a:pt x="332994" y="727923"/>
                      <a:pt x="1117961" y="176628"/>
                      <a:pt x="1529920" y="88314"/>
                    </a:cubicBezTo>
                    <a:cubicBezTo>
                      <a:pt x="1941879" y="0"/>
                      <a:pt x="2207765" y="359825"/>
                      <a:pt x="2471752" y="353490"/>
                    </a:cubicBezTo>
                    <a:cubicBezTo>
                      <a:pt x="2735739" y="347155"/>
                      <a:pt x="3036118" y="67067"/>
                      <a:pt x="3113842" y="50303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Oval 22"/>
              <p:cNvSpPr/>
              <p:nvPr/>
            </p:nvSpPr>
            <p:spPr>
              <a:xfrm>
                <a:off x="2396806" y="2384615"/>
                <a:ext cx="19677" cy="18829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6" name="TextovéPole 55"/>
            <p:cNvSpPr txBox="1"/>
            <p:nvPr/>
          </p:nvSpPr>
          <p:spPr>
            <a:xfrm>
              <a:off x="2680648" y="3581400"/>
              <a:ext cx="16530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Cone sampling</a:t>
              </a:r>
              <a:endParaRPr lang="cs-CZ" b="1" dirty="0"/>
            </a:p>
          </p:txBody>
        </p:sp>
        <p:sp>
          <p:nvSpPr>
            <p:cNvPr id="60" name="Oval 18"/>
            <p:cNvSpPr/>
            <p:nvPr/>
          </p:nvSpPr>
          <p:spPr>
            <a:xfrm>
              <a:off x="1143000" y="2057400"/>
              <a:ext cx="813680" cy="842154"/>
            </a:xfrm>
            <a:prstGeom prst="ellipse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3" name="Přímá spojovací šipka 82"/>
            <p:cNvCxnSpPr/>
            <p:nvPr/>
          </p:nvCxnSpPr>
          <p:spPr bwMode="auto">
            <a:xfrm rot="5400000" flipH="1" flipV="1">
              <a:off x="357014" y="3116578"/>
              <a:ext cx="811411" cy="45863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84" name="Přímá spojovací šipka 83"/>
            <p:cNvCxnSpPr/>
            <p:nvPr/>
          </p:nvCxnSpPr>
          <p:spPr bwMode="auto">
            <a:xfrm rot="5400000" flipH="1" flipV="1">
              <a:off x="417398" y="3090698"/>
              <a:ext cx="776906" cy="54490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86" name="Přímá spojovací šipka 85"/>
            <p:cNvCxnSpPr/>
            <p:nvPr/>
          </p:nvCxnSpPr>
          <p:spPr bwMode="auto">
            <a:xfrm flipV="1">
              <a:off x="533400" y="3121346"/>
              <a:ext cx="682925" cy="63025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02" name="Přímá spojovací šipka 101"/>
            <p:cNvCxnSpPr/>
            <p:nvPr/>
          </p:nvCxnSpPr>
          <p:spPr bwMode="auto">
            <a:xfrm rot="5400000" flipH="1" flipV="1">
              <a:off x="300941" y="3120891"/>
              <a:ext cx="863171" cy="39825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03" name="Přímá spojovací šipka 102"/>
            <p:cNvCxnSpPr/>
            <p:nvPr/>
          </p:nvCxnSpPr>
          <p:spPr bwMode="auto">
            <a:xfrm rot="5400000" flipH="1" flipV="1">
              <a:off x="486410" y="3090700"/>
              <a:ext cx="707897" cy="61391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grpSp>
        <p:nvGrpSpPr>
          <p:cNvPr id="164" name="Skupina 163"/>
          <p:cNvGrpSpPr/>
          <p:nvPr/>
        </p:nvGrpSpPr>
        <p:grpSpPr>
          <a:xfrm>
            <a:off x="4585648" y="4191000"/>
            <a:ext cx="4495800" cy="2514600"/>
            <a:chOff x="4585648" y="4191000"/>
            <a:chExt cx="4495800" cy="2514600"/>
          </a:xfrm>
        </p:grpSpPr>
        <p:sp>
          <p:nvSpPr>
            <p:cNvPr id="80" name="Zaoblený obdélník 79"/>
            <p:cNvSpPr/>
            <p:nvPr/>
          </p:nvSpPr>
          <p:spPr bwMode="auto">
            <a:xfrm>
              <a:off x="4585648" y="4191000"/>
              <a:ext cx="4495800" cy="2514600"/>
            </a:xfrm>
            <a:prstGeom prst="roundRect">
              <a:avLst>
                <a:gd name="adj" fmla="val 6845"/>
              </a:avLst>
            </a:prstGeom>
            <a:solidFill>
              <a:schemeClr val="bg1">
                <a:lumMod val="85000"/>
                <a:lumOff val="15000"/>
              </a:schemeClr>
            </a:solidFill>
            <a:ln w="571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4101" name="Picture 5" descr="C:\Users\Milos\thesis\09\img\mis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757950" y="4358821"/>
              <a:ext cx="2194379" cy="2194379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</p:pic>
        <p:sp>
          <p:nvSpPr>
            <p:cNvPr id="59" name="TextovéPole 58"/>
            <p:cNvSpPr txBox="1"/>
            <p:nvPr/>
          </p:nvSpPr>
          <p:spPr>
            <a:xfrm>
              <a:off x="4800600" y="6183868"/>
              <a:ext cx="21643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Combined sampling</a:t>
              </a:r>
              <a:endParaRPr lang="cs-CZ" b="1" dirty="0"/>
            </a:p>
          </p:txBody>
        </p:sp>
        <p:grpSp>
          <p:nvGrpSpPr>
            <p:cNvPr id="108" name="Skupina 107"/>
            <p:cNvGrpSpPr/>
            <p:nvPr/>
          </p:nvGrpSpPr>
          <p:grpSpPr>
            <a:xfrm>
              <a:off x="7062476" y="4495697"/>
              <a:ext cx="1929124" cy="1981303"/>
              <a:chOff x="356876" y="1752600"/>
              <a:chExt cx="2059607" cy="2115315"/>
            </a:xfrm>
          </p:grpSpPr>
          <p:sp>
            <p:nvSpPr>
              <p:cNvPr id="109" name="Oval 6"/>
              <p:cNvSpPr/>
              <p:nvPr/>
            </p:nvSpPr>
            <p:spPr>
              <a:xfrm>
                <a:off x="714158" y="3741452"/>
                <a:ext cx="19677" cy="18829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Freeform 17"/>
              <p:cNvSpPr/>
              <p:nvPr/>
            </p:nvSpPr>
            <p:spPr>
              <a:xfrm>
                <a:off x="356876" y="3749968"/>
                <a:ext cx="897001" cy="117947"/>
              </a:xfrm>
              <a:custGeom>
                <a:avLst/>
                <a:gdLst>
                  <a:gd name="connsiteX0" fmla="*/ 0 w 2473452"/>
                  <a:gd name="connsiteY0" fmla="*/ 329184 h 329184"/>
                  <a:gd name="connsiteX1" fmla="*/ 987552 w 2473452"/>
                  <a:gd name="connsiteY1" fmla="*/ 9144 h 329184"/>
                  <a:gd name="connsiteX2" fmla="*/ 1929384 w 2473452"/>
                  <a:gd name="connsiteY2" fmla="*/ 274320 h 329184"/>
                  <a:gd name="connsiteX3" fmla="*/ 2395728 w 2473452"/>
                  <a:gd name="connsiteY3" fmla="*/ 201168 h 329184"/>
                  <a:gd name="connsiteX4" fmla="*/ 2395728 w 2473452"/>
                  <a:gd name="connsiteY4" fmla="*/ 173736 h 329184"/>
                  <a:gd name="connsiteX0" fmla="*/ 0 w 2395728"/>
                  <a:gd name="connsiteY0" fmla="*/ 329184 h 329184"/>
                  <a:gd name="connsiteX1" fmla="*/ 987552 w 2395728"/>
                  <a:gd name="connsiteY1" fmla="*/ 9144 h 329184"/>
                  <a:gd name="connsiteX2" fmla="*/ 1929384 w 2395728"/>
                  <a:gd name="connsiteY2" fmla="*/ 274320 h 329184"/>
                  <a:gd name="connsiteX3" fmla="*/ 2395728 w 2395728"/>
                  <a:gd name="connsiteY3" fmla="*/ 201168 h 329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5728" h="329184">
                    <a:moveTo>
                      <a:pt x="0" y="329184"/>
                    </a:moveTo>
                    <a:cubicBezTo>
                      <a:pt x="332994" y="173736"/>
                      <a:pt x="665988" y="18288"/>
                      <a:pt x="987552" y="9144"/>
                    </a:cubicBezTo>
                    <a:cubicBezTo>
                      <a:pt x="1309116" y="0"/>
                      <a:pt x="1694688" y="242316"/>
                      <a:pt x="1929384" y="274320"/>
                    </a:cubicBezTo>
                    <a:cubicBezTo>
                      <a:pt x="2164080" y="306324"/>
                      <a:pt x="2318004" y="217932"/>
                      <a:pt x="2395728" y="201168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11" name="Straight Connector 18"/>
              <p:cNvCxnSpPr>
                <a:stCxn id="110" idx="1"/>
              </p:cNvCxnSpPr>
              <p:nvPr/>
            </p:nvCxnSpPr>
            <p:spPr>
              <a:xfrm flipV="1">
                <a:off x="726632" y="1752600"/>
                <a:ext cx="873568" cy="200064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9"/>
              <p:cNvCxnSpPr>
                <a:stCxn id="110" idx="1"/>
              </p:cNvCxnSpPr>
              <p:nvPr/>
            </p:nvCxnSpPr>
            <p:spPr>
              <a:xfrm flipV="1">
                <a:off x="726632" y="2590800"/>
                <a:ext cx="1635568" cy="116244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Freeform 21"/>
              <p:cNvSpPr/>
              <p:nvPr/>
            </p:nvSpPr>
            <p:spPr>
              <a:xfrm rot="14857975">
                <a:off x="1255167" y="2242234"/>
                <a:ext cx="1115695" cy="330749"/>
              </a:xfrm>
              <a:custGeom>
                <a:avLst/>
                <a:gdLst>
                  <a:gd name="connsiteX0" fmla="*/ 0 w 2473452"/>
                  <a:gd name="connsiteY0" fmla="*/ 329184 h 329184"/>
                  <a:gd name="connsiteX1" fmla="*/ 987552 w 2473452"/>
                  <a:gd name="connsiteY1" fmla="*/ 9144 h 329184"/>
                  <a:gd name="connsiteX2" fmla="*/ 1929384 w 2473452"/>
                  <a:gd name="connsiteY2" fmla="*/ 274320 h 329184"/>
                  <a:gd name="connsiteX3" fmla="*/ 2395728 w 2473452"/>
                  <a:gd name="connsiteY3" fmla="*/ 201168 h 329184"/>
                  <a:gd name="connsiteX4" fmla="*/ 2395728 w 2473452"/>
                  <a:gd name="connsiteY4" fmla="*/ 173736 h 329184"/>
                  <a:gd name="connsiteX0" fmla="*/ 0 w 2395728"/>
                  <a:gd name="connsiteY0" fmla="*/ 329184 h 329184"/>
                  <a:gd name="connsiteX1" fmla="*/ 987552 w 2395728"/>
                  <a:gd name="connsiteY1" fmla="*/ 9144 h 329184"/>
                  <a:gd name="connsiteX2" fmla="*/ 1929384 w 2395728"/>
                  <a:gd name="connsiteY2" fmla="*/ 274320 h 329184"/>
                  <a:gd name="connsiteX3" fmla="*/ 2395728 w 2395728"/>
                  <a:gd name="connsiteY3" fmla="*/ 201168 h 329184"/>
                  <a:gd name="connsiteX0" fmla="*/ 0 w 2760553"/>
                  <a:gd name="connsiteY0" fmla="*/ 588858 h 588858"/>
                  <a:gd name="connsiteX1" fmla="*/ 1352377 w 2760553"/>
                  <a:gd name="connsiteY1" fmla="*/ 46240 h 588858"/>
                  <a:gd name="connsiteX2" fmla="*/ 2294209 w 2760553"/>
                  <a:gd name="connsiteY2" fmla="*/ 311416 h 588858"/>
                  <a:gd name="connsiteX3" fmla="*/ 2760553 w 2760553"/>
                  <a:gd name="connsiteY3" fmla="*/ 238264 h 588858"/>
                  <a:gd name="connsiteX0" fmla="*/ 0 w 2936299"/>
                  <a:gd name="connsiteY0" fmla="*/ 588858 h 588858"/>
                  <a:gd name="connsiteX1" fmla="*/ 1352377 w 2936299"/>
                  <a:gd name="connsiteY1" fmla="*/ 46240 h 588858"/>
                  <a:gd name="connsiteX2" fmla="*/ 2294209 w 2936299"/>
                  <a:gd name="connsiteY2" fmla="*/ 311416 h 588858"/>
                  <a:gd name="connsiteX3" fmla="*/ 2936299 w 2936299"/>
                  <a:gd name="connsiteY3" fmla="*/ 8229 h 588858"/>
                  <a:gd name="connsiteX0" fmla="*/ 0 w 3113842"/>
                  <a:gd name="connsiteY0" fmla="*/ 883371 h 883371"/>
                  <a:gd name="connsiteX1" fmla="*/ 1529920 w 3113842"/>
                  <a:gd name="connsiteY1" fmla="*/ 88314 h 883371"/>
                  <a:gd name="connsiteX2" fmla="*/ 2471752 w 3113842"/>
                  <a:gd name="connsiteY2" fmla="*/ 353490 h 883371"/>
                  <a:gd name="connsiteX3" fmla="*/ 3113842 w 3113842"/>
                  <a:gd name="connsiteY3" fmla="*/ 50303 h 88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13842" h="883371">
                    <a:moveTo>
                      <a:pt x="0" y="883371"/>
                    </a:moveTo>
                    <a:cubicBezTo>
                      <a:pt x="332994" y="727923"/>
                      <a:pt x="1117961" y="176628"/>
                      <a:pt x="1529920" y="88314"/>
                    </a:cubicBezTo>
                    <a:cubicBezTo>
                      <a:pt x="1941879" y="0"/>
                      <a:pt x="2207765" y="359825"/>
                      <a:pt x="2471752" y="353490"/>
                    </a:cubicBezTo>
                    <a:cubicBezTo>
                      <a:pt x="2735739" y="347155"/>
                      <a:pt x="3036118" y="67067"/>
                      <a:pt x="3113842" y="50303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4" name="Oval 22"/>
              <p:cNvSpPr/>
              <p:nvPr/>
            </p:nvSpPr>
            <p:spPr>
              <a:xfrm>
                <a:off x="2396806" y="2384615"/>
                <a:ext cx="19677" cy="18829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42" name="Oval 18"/>
            <p:cNvSpPr/>
            <p:nvPr/>
          </p:nvSpPr>
          <p:spPr>
            <a:xfrm>
              <a:off x="8039428" y="4648097"/>
              <a:ext cx="813680" cy="842154"/>
            </a:xfrm>
            <a:prstGeom prst="ellipse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3" name="Přímá spojovací šipka 142"/>
            <p:cNvCxnSpPr/>
            <p:nvPr/>
          </p:nvCxnSpPr>
          <p:spPr bwMode="auto">
            <a:xfrm rot="5400000" flipH="1" flipV="1">
              <a:off x="7253442" y="5707275"/>
              <a:ext cx="811411" cy="45863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44" name="Přímá spojovací šipka 143"/>
            <p:cNvCxnSpPr/>
            <p:nvPr/>
          </p:nvCxnSpPr>
          <p:spPr bwMode="auto">
            <a:xfrm rot="5400000" flipH="1" flipV="1">
              <a:off x="7313826" y="5681395"/>
              <a:ext cx="776906" cy="54490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45" name="Přímá spojovací šipka 144"/>
            <p:cNvCxnSpPr/>
            <p:nvPr/>
          </p:nvCxnSpPr>
          <p:spPr bwMode="auto">
            <a:xfrm flipV="1">
              <a:off x="7429828" y="5712043"/>
              <a:ext cx="682925" cy="63025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46" name="Přímá spojovací šipka 145"/>
            <p:cNvCxnSpPr/>
            <p:nvPr/>
          </p:nvCxnSpPr>
          <p:spPr bwMode="auto">
            <a:xfrm rot="5400000" flipH="1" flipV="1">
              <a:off x="7197369" y="5711588"/>
              <a:ext cx="863171" cy="39825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47" name="Přímá spojovací šipka 146"/>
            <p:cNvCxnSpPr/>
            <p:nvPr/>
          </p:nvCxnSpPr>
          <p:spPr bwMode="auto">
            <a:xfrm rot="5400000" flipH="1" flipV="1">
              <a:off x="7382838" y="5681397"/>
              <a:ext cx="707897" cy="61391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grpSp>
          <p:nvGrpSpPr>
            <p:cNvPr id="148" name="Skupina 147"/>
            <p:cNvGrpSpPr/>
            <p:nvPr/>
          </p:nvGrpSpPr>
          <p:grpSpPr>
            <a:xfrm rot="3264217">
              <a:off x="7335327" y="5633503"/>
              <a:ext cx="533399" cy="698499"/>
              <a:chOff x="1219200" y="3111500"/>
              <a:chExt cx="1938338" cy="1625600"/>
            </a:xfrm>
          </p:grpSpPr>
          <p:sp>
            <p:nvSpPr>
              <p:cNvPr id="149" name="Freeform 5"/>
              <p:cNvSpPr>
                <a:spLocks/>
              </p:cNvSpPr>
              <p:nvPr/>
            </p:nvSpPr>
            <p:spPr bwMode="auto">
              <a:xfrm rot="414673" flipH="1">
                <a:off x="1219200" y="3111500"/>
                <a:ext cx="1938338" cy="1603375"/>
              </a:xfrm>
              <a:custGeom>
                <a:avLst/>
                <a:gdLst>
                  <a:gd name="T0" fmla="*/ 128945 w 466"/>
                  <a:gd name="T1" fmla="*/ 1497787 h 410"/>
                  <a:gd name="T2" fmla="*/ 1692926 w 466"/>
                  <a:gd name="T3" fmla="*/ 840794 h 410"/>
                  <a:gd name="T4" fmla="*/ 1593098 w 466"/>
                  <a:gd name="T5" fmla="*/ 215087 h 410"/>
                  <a:gd name="T6" fmla="*/ 927574 w 466"/>
                  <a:gd name="T7" fmla="*/ 215087 h 410"/>
                  <a:gd name="T8" fmla="*/ 128945 w 466"/>
                  <a:gd name="T9" fmla="*/ 1497787 h 4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6"/>
                  <a:gd name="T16" fmla="*/ 0 h 410"/>
                  <a:gd name="T17" fmla="*/ 466 w 466"/>
                  <a:gd name="T18" fmla="*/ 410 h 4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6" h="410">
                    <a:moveTo>
                      <a:pt x="31" y="383"/>
                    </a:moveTo>
                    <a:cubicBezTo>
                      <a:pt x="62" y="410"/>
                      <a:pt x="348" y="270"/>
                      <a:pt x="407" y="215"/>
                    </a:cubicBezTo>
                    <a:cubicBezTo>
                      <a:pt x="466" y="160"/>
                      <a:pt x="414" y="82"/>
                      <a:pt x="383" y="55"/>
                    </a:cubicBezTo>
                    <a:cubicBezTo>
                      <a:pt x="352" y="28"/>
                      <a:pt x="283" y="0"/>
                      <a:pt x="223" y="55"/>
                    </a:cubicBezTo>
                    <a:cubicBezTo>
                      <a:pt x="163" y="110"/>
                      <a:pt x="0" y="356"/>
                      <a:pt x="31" y="38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0" name="Line 7"/>
              <p:cNvSpPr>
                <a:spLocks noChangeShapeType="1"/>
              </p:cNvSpPr>
              <p:nvPr/>
            </p:nvSpPr>
            <p:spPr bwMode="auto">
              <a:xfrm flipH="1" flipV="1">
                <a:off x="1793875" y="4162425"/>
                <a:ext cx="1112838" cy="574675"/>
              </a:xfrm>
              <a:prstGeom prst="line">
                <a:avLst/>
              </a:prstGeom>
              <a:noFill/>
              <a:ln w="9525">
                <a:solidFill>
                  <a:srgbClr val="FFC000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151" name="Line 8"/>
              <p:cNvSpPr>
                <a:spLocks noChangeShapeType="1"/>
              </p:cNvSpPr>
              <p:nvPr/>
            </p:nvSpPr>
            <p:spPr bwMode="auto">
              <a:xfrm flipH="1" flipV="1">
                <a:off x="1660525" y="3284538"/>
                <a:ext cx="1246188" cy="1452562"/>
              </a:xfrm>
              <a:prstGeom prst="line">
                <a:avLst/>
              </a:prstGeom>
              <a:noFill/>
              <a:ln w="9525">
                <a:solidFill>
                  <a:srgbClr val="FFC000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152" name="Line 9"/>
              <p:cNvSpPr>
                <a:spLocks noChangeShapeType="1"/>
              </p:cNvSpPr>
              <p:nvPr/>
            </p:nvSpPr>
            <p:spPr bwMode="auto">
              <a:xfrm flipH="1" flipV="1">
                <a:off x="1968500" y="3203575"/>
                <a:ext cx="938213" cy="1533525"/>
              </a:xfrm>
              <a:prstGeom prst="line">
                <a:avLst/>
              </a:prstGeom>
              <a:noFill/>
              <a:ln w="9525">
                <a:solidFill>
                  <a:srgbClr val="FFC000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153" name="Line 10"/>
              <p:cNvSpPr>
                <a:spLocks noChangeShapeType="1"/>
              </p:cNvSpPr>
              <p:nvPr/>
            </p:nvSpPr>
            <p:spPr bwMode="auto">
              <a:xfrm flipH="1" flipV="1">
                <a:off x="1400175" y="3532188"/>
                <a:ext cx="1506538" cy="1204912"/>
              </a:xfrm>
              <a:prstGeom prst="line">
                <a:avLst/>
              </a:prstGeom>
              <a:noFill/>
              <a:ln w="9525">
                <a:solidFill>
                  <a:srgbClr val="FFC000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154" name="Line 11"/>
              <p:cNvSpPr>
                <a:spLocks noChangeShapeType="1"/>
              </p:cNvSpPr>
              <p:nvPr/>
            </p:nvSpPr>
            <p:spPr bwMode="auto">
              <a:xfrm flipH="1" flipV="1">
                <a:off x="2403475" y="3443288"/>
                <a:ext cx="503238" cy="1293812"/>
              </a:xfrm>
              <a:prstGeom prst="line">
                <a:avLst/>
              </a:prstGeom>
              <a:noFill/>
              <a:ln w="9525">
                <a:solidFill>
                  <a:srgbClr val="FFC000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cs-CZ"/>
              </a:p>
            </p:txBody>
          </p:sp>
        </p:grpSp>
        <p:grpSp>
          <p:nvGrpSpPr>
            <p:cNvPr id="155" name="Skupina 154"/>
            <p:cNvGrpSpPr/>
            <p:nvPr/>
          </p:nvGrpSpPr>
          <p:grpSpPr>
            <a:xfrm rot="16200000">
              <a:off x="7702550" y="5022850"/>
              <a:ext cx="533399" cy="698499"/>
              <a:chOff x="1219200" y="3111500"/>
              <a:chExt cx="1938338" cy="1625600"/>
            </a:xfrm>
          </p:grpSpPr>
          <p:sp>
            <p:nvSpPr>
              <p:cNvPr id="156" name="Freeform 5"/>
              <p:cNvSpPr>
                <a:spLocks/>
              </p:cNvSpPr>
              <p:nvPr/>
            </p:nvSpPr>
            <p:spPr bwMode="auto">
              <a:xfrm rot="414673" flipH="1">
                <a:off x="1219200" y="3111500"/>
                <a:ext cx="1938338" cy="1603375"/>
              </a:xfrm>
              <a:custGeom>
                <a:avLst/>
                <a:gdLst>
                  <a:gd name="T0" fmla="*/ 128945 w 466"/>
                  <a:gd name="T1" fmla="*/ 1497787 h 410"/>
                  <a:gd name="T2" fmla="*/ 1692926 w 466"/>
                  <a:gd name="T3" fmla="*/ 840794 h 410"/>
                  <a:gd name="T4" fmla="*/ 1593098 w 466"/>
                  <a:gd name="T5" fmla="*/ 215087 h 410"/>
                  <a:gd name="T6" fmla="*/ 927574 w 466"/>
                  <a:gd name="T7" fmla="*/ 215087 h 410"/>
                  <a:gd name="T8" fmla="*/ 128945 w 466"/>
                  <a:gd name="T9" fmla="*/ 1497787 h 4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6"/>
                  <a:gd name="T16" fmla="*/ 0 h 410"/>
                  <a:gd name="T17" fmla="*/ 466 w 466"/>
                  <a:gd name="T18" fmla="*/ 410 h 4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6" h="410">
                    <a:moveTo>
                      <a:pt x="31" y="383"/>
                    </a:moveTo>
                    <a:cubicBezTo>
                      <a:pt x="62" y="410"/>
                      <a:pt x="348" y="270"/>
                      <a:pt x="407" y="215"/>
                    </a:cubicBezTo>
                    <a:cubicBezTo>
                      <a:pt x="466" y="160"/>
                      <a:pt x="414" y="82"/>
                      <a:pt x="383" y="55"/>
                    </a:cubicBezTo>
                    <a:cubicBezTo>
                      <a:pt x="352" y="28"/>
                      <a:pt x="283" y="0"/>
                      <a:pt x="223" y="55"/>
                    </a:cubicBezTo>
                    <a:cubicBezTo>
                      <a:pt x="163" y="110"/>
                      <a:pt x="0" y="356"/>
                      <a:pt x="31" y="38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7" name="Line 7"/>
              <p:cNvSpPr>
                <a:spLocks noChangeShapeType="1"/>
              </p:cNvSpPr>
              <p:nvPr/>
            </p:nvSpPr>
            <p:spPr bwMode="auto">
              <a:xfrm flipH="1" flipV="1">
                <a:off x="1793875" y="4162425"/>
                <a:ext cx="1112838" cy="574675"/>
              </a:xfrm>
              <a:prstGeom prst="line">
                <a:avLst/>
              </a:prstGeom>
              <a:noFill/>
              <a:ln w="9525">
                <a:solidFill>
                  <a:srgbClr val="FFC000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158" name="Line 8"/>
              <p:cNvSpPr>
                <a:spLocks noChangeShapeType="1"/>
              </p:cNvSpPr>
              <p:nvPr/>
            </p:nvSpPr>
            <p:spPr bwMode="auto">
              <a:xfrm flipH="1" flipV="1">
                <a:off x="1660525" y="3284538"/>
                <a:ext cx="1246188" cy="1452562"/>
              </a:xfrm>
              <a:prstGeom prst="line">
                <a:avLst/>
              </a:prstGeom>
              <a:noFill/>
              <a:ln w="9525">
                <a:solidFill>
                  <a:srgbClr val="FFC000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159" name="Line 9"/>
              <p:cNvSpPr>
                <a:spLocks noChangeShapeType="1"/>
              </p:cNvSpPr>
              <p:nvPr/>
            </p:nvSpPr>
            <p:spPr bwMode="auto">
              <a:xfrm flipH="1" flipV="1">
                <a:off x="1968500" y="3203575"/>
                <a:ext cx="938213" cy="1533525"/>
              </a:xfrm>
              <a:prstGeom prst="line">
                <a:avLst/>
              </a:prstGeom>
              <a:noFill/>
              <a:ln w="9525">
                <a:solidFill>
                  <a:srgbClr val="FFC000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160" name="Line 10"/>
              <p:cNvSpPr>
                <a:spLocks noChangeShapeType="1"/>
              </p:cNvSpPr>
              <p:nvPr/>
            </p:nvSpPr>
            <p:spPr bwMode="auto">
              <a:xfrm flipH="1" flipV="1">
                <a:off x="1400175" y="3532188"/>
                <a:ext cx="1506538" cy="1204912"/>
              </a:xfrm>
              <a:prstGeom prst="line">
                <a:avLst/>
              </a:prstGeom>
              <a:noFill/>
              <a:ln w="9525">
                <a:solidFill>
                  <a:srgbClr val="FFC000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161" name="Line 11"/>
              <p:cNvSpPr>
                <a:spLocks noChangeShapeType="1"/>
              </p:cNvSpPr>
              <p:nvPr/>
            </p:nvSpPr>
            <p:spPr bwMode="auto">
              <a:xfrm flipH="1" flipV="1">
                <a:off x="2403475" y="3443288"/>
                <a:ext cx="503238" cy="1293812"/>
              </a:xfrm>
              <a:prstGeom prst="line">
                <a:avLst/>
              </a:prstGeom>
              <a:noFill/>
              <a:ln w="9525">
                <a:solidFill>
                  <a:srgbClr val="FFC000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cs-CZ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5922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Milos\code\vvs\paper\img\showkitchen-fullvpl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00000" y="3960000"/>
            <a:ext cx="3599998" cy="2699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146" name="Picture 2" descr="C:\Users\Milos\code\vvs\paper\img\showkitchen-full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680000" y="3960000"/>
            <a:ext cx="3599998" cy="269999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pic>
        <p:nvPicPr>
          <p:cNvPr id="6148" name="Picture 4" descr="C:\Users\Milos\code\vvs\paper\img\showkitchen-fullvsl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680001" y="1080000"/>
            <a:ext cx="3599998" cy="2699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85725"/>
            <a:ext cx="8142288" cy="857250"/>
          </a:xfrm>
        </p:spPr>
        <p:txBody>
          <a:bodyPr/>
          <a:lstStyle/>
          <a:p>
            <a:r>
              <a:rPr lang="en-US" dirty="0" smtClean="0"/>
              <a:t>Results: Kitchen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4425"/>
            <a:ext cx="4191000" cy="2590800"/>
          </a:xfrm>
        </p:spPr>
        <p:txBody>
          <a:bodyPr/>
          <a:lstStyle/>
          <a:p>
            <a:r>
              <a:rPr lang="en-US" dirty="0" smtClean="0"/>
              <a:t>Most of the scene lit indirectly</a:t>
            </a:r>
          </a:p>
          <a:p>
            <a:r>
              <a:rPr lang="en-US" dirty="0" smtClean="0"/>
              <a:t>Many materials glossy and anisotropic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9475" y="5978856"/>
            <a:ext cx="2854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/>
              <a:t>Clamped VPLs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/>
              <a:t>34 sec (GPU) – 2000 lights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648200" y="5983069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/>
              <a:t>New VSLs: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/>
              <a:t>4 min 4 sec (GPU) – 10000 lights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75827" y="3124200"/>
            <a:ext cx="2092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/>
              <a:t>Path tracing: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/>
              <a:t>316 hours (8 cores)</a:t>
            </a:r>
            <a:endParaRPr lang="en-US" b="1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6069EF-2218-4AB1-8D37-562BB864C21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55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85725"/>
            <a:ext cx="8142288" cy="857250"/>
          </a:xfrm>
        </p:spPr>
        <p:txBody>
          <a:bodyPr/>
          <a:lstStyle/>
          <a:p>
            <a:r>
              <a:rPr lang="en-US" dirty="0" smtClean="0"/>
              <a:t>Results: Anisotropic Tableau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4425"/>
            <a:ext cx="3962400" cy="2238375"/>
          </a:xfrm>
        </p:spPr>
        <p:txBody>
          <a:bodyPr/>
          <a:lstStyle/>
          <a:p>
            <a:r>
              <a:rPr lang="en-US" dirty="0" smtClean="0"/>
              <a:t>Difficult case</a:t>
            </a:r>
          </a:p>
          <a:p>
            <a:r>
              <a:rPr lang="en-US" dirty="0" smtClean="0"/>
              <a:t>Standard VPLs capture almost no indirect illumination</a:t>
            </a:r>
            <a:endParaRPr lang="en-US" dirty="0"/>
          </a:p>
        </p:txBody>
      </p:sp>
      <p:pic>
        <p:nvPicPr>
          <p:cNvPr id="4" name="Picture 4" descr="C:\Users\Milos\code\vvs\paper\img\tab-aniso-our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80000" y="3960000"/>
            <a:ext cx="3600000" cy="2700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pic>
        <p:nvPicPr>
          <p:cNvPr id="155650" name="Picture 2" descr="C:\Users\Milos\code\vvs\paper\img\tab-aniso-clamp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900000" y="3960000"/>
            <a:ext cx="3600000" cy="270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55651" name="Picture 3" descr="C:\Users\Milos\code\vvs\paper\img\tab-aniso-pt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680000" y="1080000"/>
            <a:ext cx="3600000" cy="270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879475" y="6019800"/>
            <a:ext cx="2854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</a:rPr>
              <a:t>Clamped VPLs: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</a:rPr>
              <a:t> 32 sec (GPU) – 1000 lights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200" y="60198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</a:rPr>
              <a:t>New VSLs: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</a:rPr>
              <a:t> 1 min 44 sec (GPU) – 5000 lights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96" y="3124200"/>
            <a:ext cx="2854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</a:rPr>
              <a:t>Path tracing: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</a:rPr>
              <a:t> 2.2 hours (8 cores)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6069EF-2218-4AB1-8D37-562BB864C21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93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85725"/>
            <a:ext cx="8142288" cy="857250"/>
          </a:xfrm>
        </p:spPr>
        <p:txBody>
          <a:bodyPr/>
          <a:lstStyle/>
          <a:p>
            <a:r>
              <a:rPr lang="en-US" dirty="0" smtClean="0"/>
              <a:t>Limitation: Blurring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4425"/>
            <a:ext cx="8229600" cy="2238375"/>
          </a:xfrm>
        </p:spPr>
        <p:txBody>
          <a:bodyPr/>
          <a:lstStyle/>
          <a:p>
            <a:r>
              <a:rPr lang="en-US" dirty="0" smtClean="0"/>
              <a:t>VSLs can blur illumination</a:t>
            </a:r>
          </a:p>
          <a:p>
            <a:r>
              <a:rPr lang="en-US" dirty="0" smtClean="0"/>
              <a:t>Converges as number of lights increases  </a:t>
            </a:r>
            <a:endParaRPr lang="en-US" dirty="0"/>
          </a:p>
        </p:txBody>
      </p:sp>
      <p:pic>
        <p:nvPicPr>
          <p:cNvPr id="4" name="Picture 4" descr="C:\Users\Milos\code\vvs\paper\img\tab-aniso-our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" y="2590800"/>
            <a:ext cx="4267200" cy="3200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85800" y="58674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</a:rPr>
              <a:t>5,000 lights - blurred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6069EF-2218-4AB1-8D37-562BB864C21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17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074" name="Picture 2" descr="C:\devel\sigasia-talk\tableau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648200" y="2590800"/>
            <a:ext cx="4267200" cy="3200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sp>
        <p:nvSpPr>
          <p:cNvPr id="12" name="TextBox 7"/>
          <p:cNvSpPr txBox="1"/>
          <p:nvPr/>
        </p:nvSpPr>
        <p:spPr>
          <a:xfrm>
            <a:off x="5029200" y="5879068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</a:rPr>
              <a:t>1,000,000 lights - converged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50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6069EF-2218-4AB1-8D37-562BB864C21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Images (Indirect Only)</a:t>
            </a:r>
            <a:endParaRPr lang="cs-CZ" dirty="0"/>
          </a:p>
        </p:txBody>
      </p:sp>
      <p:grpSp>
        <p:nvGrpSpPr>
          <p:cNvPr id="10" name="Group 9"/>
          <p:cNvGrpSpPr/>
          <p:nvPr/>
        </p:nvGrpSpPr>
        <p:grpSpPr>
          <a:xfrm>
            <a:off x="609600" y="1447800"/>
            <a:ext cx="7844287" cy="4724400"/>
            <a:chOff x="1143000" y="1905000"/>
            <a:chExt cx="6705600" cy="4038600"/>
          </a:xfrm>
        </p:grpSpPr>
        <p:pic>
          <p:nvPicPr>
            <p:cNvPr id="2050" name="Picture 2" descr="E:\paper\img\disney-vpl-diff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43000" y="2048256"/>
              <a:ext cx="2145792" cy="1609344"/>
            </a:xfrm>
            <a:prstGeom prst="rect">
              <a:avLst/>
            </a:prstGeom>
            <a:noFill/>
          </p:spPr>
        </p:pic>
        <p:pic>
          <p:nvPicPr>
            <p:cNvPr id="2054" name="Picture 6" descr="E:\paper\img\showkitchen-vsl-diff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02808" y="2048256"/>
              <a:ext cx="2145792" cy="1609344"/>
            </a:xfrm>
            <a:prstGeom prst="rect">
              <a:avLst/>
            </a:prstGeom>
            <a:noFill/>
          </p:spPr>
        </p:pic>
        <p:pic>
          <p:nvPicPr>
            <p:cNvPr id="2055" name="Picture 7" descr="E:\paper\img\showkitchen-pt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16985" y="2048257"/>
              <a:ext cx="2145615" cy="1609211"/>
            </a:xfrm>
            <a:prstGeom prst="rect">
              <a:avLst/>
            </a:prstGeom>
            <a:noFill/>
          </p:spPr>
        </p:pic>
        <p:pic>
          <p:nvPicPr>
            <p:cNvPr id="2056" name="Picture 8" descr="E:\paper\img\tab-vpl-diff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43000" y="3886200"/>
              <a:ext cx="2145793" cy="1609344"/>
            </a:xfrm>
            <a:prstGeom prst="rect">
              <a:avLst/>
            </a:prstGeom>
            <a:noFill/>
          </p:spPr>
        </p:pic>
        <p:pic>
          <p:nvPicPr>
            <p:cNvPr id="2057" name="Picture 9" descr="E:\paper\img\tab-vsl-diff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702808" y="3886200"/>
              <a:ext cx="2145792" cy="1609344"/>
            </a:xfrm>
            <a:prstGeom prst="rect">
              <a:avLst/>
            </a:prstGeom>
            <a:noFill/>
          </p:spPr>
        </p:pic>
        <p:pic>
          <p:nvPicPr>
            <p:cNvPr id="2059" name="Picture 11" descr="E:\paper\img\tab-pt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404969" y="3886200"/>
              <a:ext cx="2145615" cy="1609211"/>
            </a:xfrm>
            <a:prstGeom prst="rect">
              <a:avLst/>
            </a:prstGeom>
            <a:noFill/>
          </p:spPr>
        </p:pic>
        <p:cxnSp>
          <p:nvCxnSpPr>
            <p:cNvPr id="15" name="Straight Connector 21"/>
            <p:cNvCxnSpPr/>
            <p:nvPr/>
          </p:nvCxnSpPr>
          <p:spPr bwMode="auto">
            <a:xfrm>
              <a:off x="3352800" y="1905000"/>
              <a:ext cx="1" cy="40386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21"/>
            <p:cNvCxnSpPr/>
            <p:nvPr/>
          </p:nvCxnSpPr>
          <p:spPr bwMode="auto">
            <a:xfrm>
              <a:off x="5638800" y="1905000"/>
              <a:ext cx="0" cy="40386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" name="TextBox 15"/>
            <p:cNvSpPr txBox="1"/>
            <p:nvPr/>
          </p:nvSpPr>
          <p:spPr>
            <a:xfrm>
              <a:off x="3733800" y="5486400"/>
              <a:ext cx="1600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g</a:t>
              </a:r>
              <a:r>
                <a:rPr lang="en-US" sz="2000" dirty="0" smtClean="0"/>
                <a:t>round truth</a:t>
              </a:r>
              <a:endParaRPr lang="en-US" sz="2000" dirty="0"/>
            </a:p>
          </p:txBody>
        </p:sp>
        <p:sp>
          <p:nvSpPr>
            <p:cNvPr id="22" name="TextBox 13"/>
            <p:cNvSpPr txBox="1"/>
            <p:nvPr/>
          </p:nvSpPr>
          <p:spPr>
            <a:xfrm>
              <a:off x="1143000" y="5500048"/>
              <a:ext cx="2133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clamped VPL error</a:t>
              </a:r>
            </a:p>
          </p:txBody>
        </p:sp>
        <p:sp>
          <p:nvSpPr>
            <p:cNvPr id="23" name="TextBox 17"/>
            <p:cNvSpPr txBox="1"/>
            <p:nvPr/>
          </p:nvSpPr>
          <p:spPr>
            <a:xfrm>
              <a:off x="5715000" y="5486400"/>
              <a:ext cx="2133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VSL error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8904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t="981" b="981"/>
          <a:stretch>
            <a:fillRect/>
          </a:stretch>
        </p:blipFill>
        <p:spPr>
          <a:xfrm>
            <a:off x="304801" y="1377436"/>
            <a:ext cx="2743200" cy="1670579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6069EF-2218-4AB1-8D37-562BB864C219}" type="slidenum">
              <a:rPr lang="en-US">
                <a:solidFill>
                  <a:srgbClr val="FFFFFF"/>
                </a:solidFill>
              </a:rPr>
              <a:pPr>
                <a:defRPr/>
              </a:pPr>
              <a:t>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Ray/Beam Lights </a:t>
            </a:r>
            <a:r>
              <a:rPr lang="en-US" sz="2400"/>
              <a:t>[Novák et al 2012]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5979" y="1374525"/>
            <a:ext cx="2726944" cy="1676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0900" y="1371599"/>
            <a:ext cx="2788300" cy="16822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800" y="3124200"/>
            <a:ext cx="1907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virtual point lights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02468" y="3124200"/>
            <a:ext cx="1707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virtual ray lights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77000" y="3124200"/>
            <a:ext cx="1949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virtual beam lights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7600" y="3733800"/>
            <a:ext cx="4876800" cy="2743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0" y="3733800"/>
            <a:ext cx="2755900" cy="275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30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Glossy Inter-reflections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6069EF-2218-4AB1-8D37-562BB864C21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26" name="Picture 2" descr="C:\devel\Lloyds_Building,_London_-_2007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6324600" y="1066800"/>
            <a:ext cx="2270013" cy="5572905"/>
          </a:xfrm>
          <a:prstGeom prst="rect">
            <a:avLst/>
          </a:prstGeom>
          <a:noFill/>
          <a:effectLst>
            <a:outerShdw blurRad="63500" dist="50800" sx="102000" sy="102000" algn="ctr" rotWithShape="0">
              <a:prstClr val="black">
                <a:alpha val="58000"/>
              </a:prstClr>
            </a:outerShdw>
          </a:effectLst>
        </p:spPr>
      </p:pic>
      <p:pic>
        <p:nvPicPr>
          <p:cNvPr id="1027" name="Picture 3" descr="C:\devel\petra_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286000"/>
            <a:ext cx="5638800" cy="4234627"/>
          </a:xfrm>
          <a:prstGeom prst="rect">
            <a:avLst/>
          </a:prstGeom>
          <a:noFill/>
          <a:effectLst>
            <a:outerShdw blurRad="63500" dist="50800" sx="102000" sy="102000" algn="ctr" rotWithShape="0">
              <a:prstClr val="black">
                <a:alpha val="58000"/>
              </a:prstClr>
            </a:outerShdw>
          </a:effectLst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609600" y="1066800"/>
            <a:ext cx="5410201" cy="3599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0800" sx="102000" sy="102000" algn="ctr" rotWithShape="0">
              <a:prstClr val="black">
                <a:alpha val="58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580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Average separate runs of many-light method while increasing clamping constant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6069EF-2218-4AB1-8D37-562BB864C219}" type="slidenum">
              <a:rPr lang="en-US">
                <a:solidFill>
                  <a:srgbClr val="FFFFFF"/>
                </a:solidFill>
              </a:rPr>
              <a:pPr>
                <a:defRPr/>
              </a:pPr>
              <a:t>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85725"/>
            <a:ext cx="8610600" cy="857250"/>
          </a:xfrm>
        </p:spPr>
        <p:txBody>
          <a:bodyPr/>
          <a:lstStyle/>
          <a:p>
            <a:r>
              <a:rPr lang="en-US" sz="3800"/>
              <a:t>Progressive Clamping </a:t>
            </a:r>
            <a:r>
              <a:rPr lang="en-US" sz="2400"/>
              <a:t>[Davidovič and Georgiev 2012]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895600"/>
            <a:ext cx="8153400" cy="22820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5739199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path tracer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59715" y="5739199"/>
            <a:ext cx="1230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many-light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75732" y="5600700"/>
            <a:ext cx="2138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many averaged</a:t>
            </a:r>
          </a:p>
          <a:p>
            <a:pPr algn="ctr"/>
            <a:r>
              <a:rPr lang="en-US"/>
              <a:t>many-light solutions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99186" y="5600700"/>
            <a:ext cx="17510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with progressive</a:t>
            </a:r>
          </a:p>
          <a:p>
            <a:pPr algn="ctr"/>
            <a:r>
              <a:rPr lang="en-US"/>
              <a:t>clamping</a:t>
            </a:r>
          </a:p>
        </p:txBody>
      </p:sp>
    </p:spTree>
    <p:extLst>
      <p:ext uri="{BB962C8B-B14F-4D97-AF65-F5344CB8AC3E}">
        <p14:creationId xmlns:p14="http://schemas.microsoft.com/office/powerpoint/2010/main" val="309122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Virtual Spherical Lights (VSLs)</a:t>
            </a:r>
          </a:p>
          <a:p>
            <a:pPr lvl="1"/>
            <a:r>
              <a:rPr lang="en-US" dirty="0"/>
              <a:t>Integration instead of point-sampling</a:t>
            </a:r>
          </a:p>
          <a:p>
            <a:pPr lvl="1"/>
            <a:r>
              <a:rPr lang="en-US" dirty="0"/>
              <a:t>No spikes, no clamping necessary</a:t>
            </a:r>
          </a:p>
          <a:p>
            <a:pPr lvl="1"/>
            <a:r>
              <a:rPr lang="en-US" dirty="0"/>
              <a:t>Improve practicality of many lights for real scenes</a:t>
            </a:r>
          </a:p>
          <a:p>
            <a:endParaRPr lang="en-US" dirty="0"/>
          </a:p>
          <a:p>
            <a:pPr marL="0" indent="0">
              <a:buNone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6069EF-2218-4AB1-8D37-562BB864C219}" type="slidenum">
              <a:rPr lang="en-US">
                <a:solidFill>
                  <a:srgbClr val="FFFFFF"/>
                </a:solidFill>
              </a:rPr>
              <a:pPr>
                <a:defRPr/>
              </a:pPr>
              <a:t>21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07589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15400" cy="790574"/>
          </a:xfrm>
        </p:spPr>
        <p:txBody>
          <a:bodyPr>
            <a:noAutofit/>
          </a:bodyPr>
          <a:lstStyle/>
          <a:p>
            <a:r>
              <a:rPr lang="en-US" sz="4000" dirty="0" smtClean="0"/>
              <a:t>Glossy VPL Emission: Illumination Spikes</a:t>
            </a:r>
            <a:br>
              <a:rPr lang="en-US" sz="4000" dirty="0" smtClean="0"/>
            </a:br>
            <a:endParaRPr lang="en-US" sz="4000" dirty="0"/>
          </a:p>
        </p:txBody>
      </p:sp>
      <p:pic>
        <p:nvPicPr>
          <p:cNvPr id="1026" name="Picture 2" descr="C:\Users\milos\Desktop\kitchen1.jp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1447800" y="1524000"/>
            <a:ext cx="6096000" cy="4572000"/>
          </a:xfrm>
          <a:prstGeom prst="rect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5" name="Oval 4"/>
          <p:cNvSpPr/>
          <p:nvPr/>
        </p:nvSpPr>
        <p:spPr bwMode="auto">
          <a:xfrm>
            <a:off x="1965960" y="1783080"/>
            <a:ext cx="1295400" cy="457200"/>
          </a:xfrm>
          <a:prstGeom prst="ellipse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6690360" y="2087880"/>
            <a:ext cx="685800" cy="1066800"/>
          </a:xfrm>
          <a:prstGeom prst="ellipse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6069EF-2218-4AB1-8D37-562BB864C21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83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BRDF lobe at the VPL location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010402" y="6477000"/>
            <a:ext cx="2133600" cy="381000"/>
          </a:xfrm>
        </p:spPr>
        <p:txBody>
          <a:bodyPr/>
          <a:lstStyle/>
          <a:p>
            <a:pPr>
              <a:defRPr/>
            </a:pPr>
            <a:fld id="{436069EF-2218-4AB1-8D37-562BB864C21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rot="19991274" flipH="1">
            <a:off x="3992403" y="5627110"/>
            <a:ext cx="3731429" cy="880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22" name="Skupina 21"/>
          <p:cNvGrpSpPr/>
          <p:nvPr/>
        </p:nvGrpSpPr>
        <p:grpSpPr>
          <a:xfrm>
            <a:off x="228600" y="1776647"/>
            <a:ext cx="6551065" cy="2906963"/>
            <a:chOff x="228600" y="1776647"/>
            <a:chExt cx="6551065" cy="2906963"/>
          </a:xfrm>
        </p:grpSpPr>
        <p:sp>
          <p:nvSpPr>
            <p:cNvPr id="38" name="Freeform 37"/>
            <p:cNvSpPr/>
            <p:nvPr/>
          </p:nvSpPr>
          <p:spPr bwMode="auto">
            <a:xfrm rot="1521427">
              <a:off x="1031359" y="1776647"/>
              <a:ext cx="5748306" cy="2906963"/>
            </a:xfrm>
            <a:custGeom>
              <a:avLst/>
              <a:gdLst>
                <a:gd name="connsiteX0" fmla="*/ 917275 w 1802920"/>
                <a:gd name="connsiteY0" fmla="*/ 1777042 h 1779917"/>
                <a:gd name="connsiteX1" fmla="*/ 1797169 w 1802920"/>
                <a:gd name="connsiteY1" fmla="*/ 940280 h 1779917"/>
                <a:gd name="connsiteX2" fmla="*/ 951781 w 1802920"/>
                <a:gd name="connsiteY2" fmla="*/ 86264 h 1779917"/>
                <a:gd name="connsiteX3" fmla="*/ 278920 w 1802920"/>
                <a:gd name="connsiteY3" fmla="*/ 422695 h 1779917"/>
                <a:gd name="connsiteX4" fmla="*/ 106392 w 1802920"/>
                <a:gd name="connsiteY4" fmla="*/ 957532 h 1779917"/>
                <a:gd name="connsiteX5" fmla="*/ 917275 w 1802920"/>
                <a:gd name="connsiteY5" fmla="*/ 1777042 h 1779917"/>
                <a:gd name="connsiteX0" fmla="*/ 917275 w 1810109"/>
                <a:gd name="connsiteY0" fmla="*/ 1777042 h 1779917"/>
                <a:gd name="connsiteX1" fmla="*/ 1797169 w 1810109"/>
                <a:gd name="connsiteY1" fmla="*/ 940280 h 1779917"/>
                <a:gd name="connsiteX2" fmla="*/ 951781 w 1810109"/>
                <a:gd name="connsiteY2" fmla="*/ 86264 h 1779917"/>
                <a:gd name="connsiteX3" fmla="*/ 278920 w 1810109"/>
                <a:gd name="connsiteY3" fmla="*/ 422695 h 1779917"/>
                <a:gd name="connsiteX4" fmla="*/ 106392 w 1810109"/>
                <a:gd name="connsiteY4" fmla="*/ 957532 h 1779917"/>
                <a:gd name="connsiteX5" fmla="*/ 917275 w 1810109"/>
                <a:gd name="connsiteY5" fmla="*/ 1777042 h 1779917"/>
                <a:gd name="connsiteX0" fmla="*/ 917275 w 1810109"/>
                <a:gd name="connsiteY0" fmla="*/ 1695091 h 1697966"/>
                <a:gd name="connsiteX1" fmla="*/ 1797169 w 1810109"/>
                <a:gd name="connsiteY1" fmla="*/ 858329 h 1697966"/>
                <a:gd name="connsiteX2" fmla="*/ 951781 w 1810109"/>
                <a:gd name="connsiteY2" fmla="*/ 4313 h 1697966"/>
                <a:gd name="connsiteX3" fmla="*/ 278920 w 1810109"/>
                <a:gd name="connsiteY3" fmla="*/ 340744 h 1697966"/>
                <a:gd name="connsiteX4" fmla="*/ 106392 w 1810109"/>
                <a:gd name="connsiteY4" fmla="*/ 875581 h 1697966"/>
                <a:gd name="connsiteX5" fmla="*/ 917275 w 1810109"/>
                <a:gd name="connsiteY5" fmla="*/ 1695091 h 1697966"/>
                <a:gd name="connsiteX0" fmla="*/ 917275 w 1810109"/>
                <a:gd name="connsiteY0" fmla="*/ 1695091 h 1718095"/>
                <a:gd name="connsiteX1" fmla="*/ 1797169 w 1810109"/>
                <a:gd name="connsiteY1" fmla="*/ 858329 h 1718095"/>
                <a:gd name="connsiteX2" fmla="*/ 951781 w 1810109"/>
                <a:gd name="connsiteY2" fmla="*/ 4313 h 1718095"/>
                <a:gd name="connsiteX3" fmla="*/ 278920 w 1810109"/>
                <a:gd name="connsiteY3" fmla="*/ 340744 h 1718095"/>
                <a:gd name="connsiteX4" fmla="*/ 106392 w 1810109"/>
                <a:gd name="connsiteY4" fmla="*/ 875581 h 1718095"/>
                <a:gd name="connsiteX5" fmla="*/ 917275 w 1810109"/>
                <a:gd name="connsiteY5" fmla="*/ 1695091 h 1718095"/>
                <a:gd name="connsiteX0" fmla="*/ 822385 w 1715219"/>
                <a:gd name="connsiteY0" fmla="*/ 1695091 h 1718095"/>
                <a:gd name="connsiteX1" fmla="*/ 1702279 w 1715219"/>
                <a:gd name="connsiteY1" fmla="*/ 858329 h 1718095"/>
                <a:gd name="connsiteX2" fmla="*/ 856891 w 1715219"/>
                <a:gd name="connsiteY2" fmla="*/ 4313 h 1718095"/>
                <a:gd name="connsiteX3" fmla="*/ 184030 w 1715219"/>
                <a:gd name="connsiteY3" fmla="*/ 340744 h 1718095"/>
                <a:gd name="connsiteX4" fmla="*/ 11502 w 1715219"/>
                <a:gd name="connsiteY4" fmla="*/ 875581 h 1718095"/>
                <a:gd name="connsiteX5" fmla="*/ 822385 w 1715219"/>
                <a:gd name="connsiteY5" fmla="*/ 1695091 h 1718095"/>
                <a:gd name="connsiteX0" fmla="*/ 825260 w 1718094"/>
                <a:gd name="connsiteY0" fmla="*/ 1695091 h 1718095"/>
                <a:gd name="connsiteX1" fmla="*/ 1705154 w 1718094"/>
                <a:gd name="connsiteY1" fmla="*/ 858329 h 1718095"/>
                <a:gd name="connsiteX2" fmla="*/ 859766 w 1718094"/>
                <a:gd name="connsiteY2" fmla="*/ 4313 h 1718095"/>
                <a:gd name="connsiteX3" fmla="*/ 186905 w 1718094"/>
                <a:gd name="connsiteY3" fmla="*/ 340744 h 1718095"/>
                <a:gd name="connsiteX4" fmla="*/ 14377 w 1718094"/>
                <a:gd name="connsiteY4" fmla="*/ 875581 h 1718095"/>
                <a:gd name="connsiteX5" fmla="*/ 825260 w 1718094"/>
                <a:gd name="connsiteY5" fmla="*/ 1695091 h 1718095"/>
                <a:gd name="connsiteX0" fmla="*/ 825260 w 1718094"/>
                <a:gd name="connsiteY0" fmla="*/ 1695091 h 1718095"/>
                <a:gd name="connsiteX1" fmla="*/ 1705154 w 1718094"/>
                <a:gd name="connsiteY1" fmla="*/ 858329 h 1718095"/>
                <a:gd name="connsiteX2" fmla="*/ 859766 w 1718094"/>
                <a:gd name="connsiteY2" fmla="*/ 4313 h 1718095"/>
                <a:gd name="connsiteX3" fmla="*/ 186905 w 1718094"/>
                <a:gd name="connsiteY3" fmla="*/ 340744 h 1718095"/>
                <a:gd name="connsiteX4" fmla="*/ 14377 w 1718094"/>
                <a:gd name="connsiteY4" fmla="*/ 875581 h 1718095"/>
                <a:gd name="connsiteX5" fmla="*/ 825260 w 1718094"/>
                <a:gd name="connsiteY5" fmla="*/ 1695091 h 1718095"/>
                <a:gd name="connsiteX0" fmla="*/ 825260 w 1718094"/>
                <a:gd name="connsiteY0" fmla="*/ 1691321 h 1714325"/>
                <a:gd name="connsiteX1" fmla="*/ 1705154 w 1718094"/>
                <a:gd name="connsiteY1" fmla="*/ 854559 h 1714325"/>
                <a:gd name="connsiteX2" fmla="*/ 859766 w 1718094"/>
                <a:gd name="connsiteY2" fmla="*/ 543 h 1714325"/>
                <a:gd name="connsiteX3" fmla="*/ 186905 w 1718094"/>
                <a:gd name="connsiteY3" fmla="*/ 336974 h 1714325"/>
                <a:gd name="connsiteX4" fmla="*/ 14377 w 1718094"/>
                <a:gd name="connsiteY4" fmla="*/ 871811 h 1714325"/>
                <a:gd name="connsiteX5" fmla="*/ 825260 w 1718094"/>
                <a:gd name="connsiteY5" fmla="*/ 1691321 h 1714325"/>
                <a:gd name="connsiteX0" fmla="*/ 819229 w 1712063"/>
                <a:gd name="connsiteY0" fmla="*/ 1691321 h 1714325"/>
                <a:gd name="connsiteX1" fmla="*/ 1699123 w 1712063"/>
                <a:gd name="connsiteY1" fmla="*/ 854559 h 1714325"/>
                <a:gd name="connsiteX2" fmla="*/ 853735 w 1712063"/>
                <a:gd name="connsiteY2" fmla="*/ 543 h 1714325"/>
                <a:gd name="connsiteX3" fmla="*/ 180874 w 1712063"/>
                <a:gd name="connsiteY3" fmla="*/ 336974 h 1714325"/>
                <a:gd name="connsiteX4" fmla="*/ 8346 w 1712063"/>
                <a:gd name="connsiteY4" fmla="*/ 871811 h 1714325"/>
                <a:gd name="connsiteX5" fmla="*/ 819229 w 1712063"/>
                <a:gd name="connsiteY5" fmla="*/ 1691321 h 1714325"/>
                <a:gd name="connsiteX0" fmla="*/ 3406570 w 4299404"/>
                <a:gd name="connsiteY0" fmla="*/ 2961193 h 2984197"/>
                <a:gd name="connsiteX1" fmla="*/ 4286464 w 4299404"/>
                <a:gd name="connsiteY1" fmla="*/ 2124431 h 2984197"/>
                <a:gd name="connsiteX2" fmla="*/ 3441076 w 4299404"/>
                <a:gd name="connsiteY2" fmla="*/ 1270415 h 2984197"/>
                <a:gd name="connsiteX3" fmla="*/ 2768215 w 4299404"/>
                <a:gd name="connsiteY3" fmla="*/ 1606846 h 2984197"/>
                <a:gd name="connsiteX4" fmla="*/ 2595687 w 4299404"/>
                <a:gd name="connsiteY4" fmla="*/ 2141683 h 2984197"/>
                <a:gd name="connsiteX5" fmla="*/ 3406570 w 4299404"/>
                <a:gd name="connsiteY5" fmla="*/ 2961193 h 2984197"/>
                <a:gd name="connsiteX0" fmla="*/ 5698531 w 6591365"/>
                <a:gd name="connsiteY0" fmla="*/ 2985183 h 3008187"/>
                <a:gd name="connsiteX1" fmla="*/ 6578425 w 6591365"/>
                <a:gd name="connsiteY1" fmla="*/ 2148421 h 3008187"/>
                <a:gd name="connsiteX2" fmla="*/ 5733037 w 6591365"/>
                <a:gd name="connsiteY2" fmla="*/ 1294405 h 3008187"/>
                <a:gd name="connsiteX3" fmla="*/ 5060176 w 6591365"/>
                <a:gd name="connsiteY3" fmla="*/ 1630836 h 3008187"/>
                <a:gd name="connsiteX4" fmla="*/ 4887648 w 6591365"/>
                <a:gd name="connsiteY4" fmla="*/ 2165673 h 3008187"/>
                <a:gd name="connsiteX5" fmla="*/ 5698531 w 6591365"/>
                <a:gd name="connsiteY5" fmla="*/ 2985183 h 3008187"/>
                <a:gd name="connsiteX0" fmla="*/ 5698531 w 6591365"/>
                <a:gd name="connsiteY0" fmla="*/ 3602639 h 3625643"/>
                <a:gd name="connsiteX1" fmla="*/ 6578425 w 6591365"/>
                <a:gd name="connsiteY1" fmla="*/ 2765877 h 3625643"/>
                <a:gd name="connsiteX2" fmla="*/ 5733037 w 6591365"/>
                <a:gd name="connsiteY2" fmla="*/ 1911861 h 3625643"/>
                <a:gd name="connsiteX3" fmla="*/ 5060176 w 6591365"/>
                <a:gd name="connsiteY3" fmla="*/ 2248292 h 3625643"/>
                <a:gd name="connsiteX4" fmla="*/ 4887648 w 6591365"/>
                <a:gd name="connsiteY4" fmla="*/ 2783129 h 3625643"/>
                <a:gd name="connsiteX5" fmla="*/ 5698531 w 6591365"/>
                <a:gd name="connsiteY5" fmla="*/ 3602639 h 3625643"/>
                <a:gd name="connsiteX0" fmla="*/ 5698531 w 6591365"/>
                <a:gd name="connsiteY0" fmla="*/ 2985183 h 3008187"/>
                <a:gd name="connsiteX1" fmla="*/ 6578425 w 6591365"/>
                <a:gd name="connsiteY1" fmla="*/ 2148421 h 3008187"/>
                <a:gd name="connsiteX2" fmla="*/ 5733037 w 6591365"/>
                <a:gd name="connsiteY2" fmla="*/ 1294405 h 3008187"/>
                <a:gd name="connsiteX3" fmla="*/ 5060176 w 6591365"/>
                <a:gd name="connsiteY3" fmla="*/ 1630836 h 3008187"/>
                <a:gd name="connsiteX4" fmla="*/ 4887648 w 6591365"/>
                <a:gd name="connsiteY4" fmla="*/ 2165673 h 3008187"/>
                <a:gd name="connsiteX5" fmla="*/ 5698531 w 6591365"/>
                <a:gd name="connsiteY5" fmla="*/ 2985183 h 3008187"/>
                <a:gd name="connsiteX0" fmla="*/ 5698531 w 6591365"/>
                <a:gd name="connsiteY0" fmla="*/ 2985183 h 3008187"/>
                <a:gd name="connsiteX1" fmla="*/ 6578425 w 6591365"/>
                <a:gd name="connsiteY1" fmla="*/ 2148421 h 3008187"/>
                <a:gd name="connsiteX2" fmla="*/ 5733037 w 6591365"/>
                <a:gd name="connsiteY2" fmla="*/ 1294405 h 3008187"/>
                <a:gd name="connsiteX3" fmla="*/ 5060176 w 6591365"/>
                <a:gd name="connsiteY3" fmla="*/ 1630836 h 3008187"/>
                <a:gd name="connsiteX4" fmla="*/ 4887648 w 6591365"/>
                <a:gd name="connsiteY4" fmla="*/ 2165673 h 3008187"/>
                <a:gd name="connsiteX5" fmla="*/ 5698531 w 6591365"/>
                <a:gd name="connsiteY5" fmla="*/ 2985183 h 3008187"/>
                <a:gd name="connsiteX0" fmla="*/ 4096470 w 4989304"/>
                <a:gd name="connsiteY0" fmla="*/ 2495682 h 2518686"/>
                <a:gd name="connsiteX1" fmla="*/ 4976364 w 4989304"/>
                <a:gd name="connsiteY1" fmla="*/ 1658920 h 2518686"/>
                <a:gd name="connsiteX2" fmla="*/ 4130976 w 4989304"/>
                <a:gd name="connsiteY2" fmla="*/ 804904 h 2518686"/>
                <a:gd name="connsiteX3" fmla="*/ 3458115 w 4989304"/>
                <a:gd name="connsiteY3" fmla="*/ 1141335 h 2518686"/>
                <a:gd name="connsiteX4" fmla="*/ 3285587 w 4989304"/>
                <a:gd name="connsiteY4" fmla="*/ 1676172 h 2518686"/>
                <a:gd name="connsiteX5" fmla="*/ 4096470 w 4989304"/>
                <a:gd name="connsiteY5" fmla="*/ 2495682 h 2518686"/>
                <a:gd name="connsiteX0" fmla="*/ 12870426 w 13763260"/>
                <a:gd name="connsiteY0" fmla="*/ 6937183 h 6960187"/>
                <a:gd name="connsiteX1" fmla="*/ 13750320 w 13763260"/>
                <a:gd name="connsiteY1" fmla="*/ 6100421 h 6960187"/>
                <a:gd name="connsiteX2" fmla="*/ 12904932 w 13763260"/>
                <a:gd name="connsiteY2" fmla="*/ 5246405 h 6960187"/>
                <a:gd name="connsiteX3" fmla="*/ 12232071 w 13763260"/>
                <a:gd name="connsiteY3" fmla="*/ 5582836 h 6960187"/>
                <a:gd name="connsiteX4" fmla="*/ 12059543 w 13763260"/>
                <a:gd name="connsiteY4" fmla="*/ 6117673 h 6960187"/>
                <a:gd name="connsiteX5" fmla="*/ 12870426 w 13763260"/>
                <a:gd name="connsiteY5" fmla="*/ 6937183 h 6960187"/>
                <a:gd name="connsiteX0" fmla="*/ 12870426 w 13763260"/>
                <a:gd name="connsiteY0" fmla="*/ 6937183 h 6960187"/>
                <a:gd name="connsiteX1" fmla="*/ 13750320 w 13763260"/>
                <a:gd name="connsiteY1" fmla="*/ 6100421 h 6960187"/>
                <a:gd name="connsiteX2" fmla="*/ 12904932 w 13763260"/>
                <a:gd name="connsiteY2" fmla="*/ 5246405 h 6960187"/>
                <a:gd name="connsiteX3" fmla="*/ 12232071 w 13763260"/>
                <a:gd name="connsiteY3" fmla="*/ 5582836 h 6960187"/>
                <a:gd name="connsiteX4" fmla="*/ 12059543 w 13763260"/>
                <a:gd name="connsiteY4" fmla="*/ 6117673 h 6960187"/>
                <a:gd name="connsiteX5" fmla="*/ 12870426 w 13763260"/>
                <a:gd name="connsiteY5" fmla="*/ 6937183 h 696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3260" h="6960187">
                  <a:moveTo>
                    <a:pt x="12870426" y="6937183"/>
                  </a:moveTo>
                  <a:cubicBezTo>
                    <a:pt x="13234173" y="6960187"/>
                    <a:pt x="13763260" y="6619443"/>
                    <a:pt x="13750320" y="6100421"/>
                  </a:cubicBezTo>
                  <a:cubicBezTo>
                    <a:pt x="13737380" y="5581399"/>
                    <a:pt x="13326188" y="5250718"/>
                    <a:pt x="12904932" y="5246405"/>
                  </a:cubicBezTo>
                  <a:cubicBezTo>
                    <a:pt x="12543232" y="5245862"/>
                    <a:pt x="12372969" y="5437625"/>
                    <a:pt x="12232071" y="5582836"/>
                  </a:cubicBezTo>
                  <a:cubicBezTo>
                    <a:pt x="1" y="-1"/>
                    <a:pt x="2038166" y="2867726"/>
                    <a:pt x="12059543" y="6117673"/>
                  </a:cubicBezTo>
                  <a:cubicBezTo>
                    <a:pt x="12099799" y="6579186"/>
                    <a:pt x="12506679" y="6914179"/>
                    <a:pt x="12870426" y="6937183"/>
                  </a:cubicBezTo>
                  <a:close/>
                </a:path>
              </a:pathLst>
            </a:cu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228600" y="3962400"/>
              <a:ext cx="1266693" cy="5693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100" dirty="0" smtClean="0"/>
                <a:t>Glossy</a:t>
              </a:r>
              <a:endParaRPr lang="cs-CZ" sz="3100" dirty="0"/>
            </a:p>
          </p:txBody>
        </p:sp>
        <p:cxnSp>
          <p:nvCxnSpPr>
            <p:cNvPr id="16" name="Straight Arrow Connector 26"/>
            <p:cNvCxnSpPr>
              <a:stCxn id="14" idx="3"/>
            </p:cNvCxnSpPr>
            <p:nvPr/>
          </p:nvCxnSpPr>
          <p:spPr bwMode="auto">
            <a:xfrm flipV="1">
              <a:off x="1495293" y="3886200"/>
              <a:ext cx="2467107" cy="36089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1" name="Skupina 20"/>
          <p:cNvGrpSpPr/>
          <p:nvPr/>
        </p:nvGrpSpPr>
        <p:grpSpPr>
          <a:xfrm>
            <a:off x="1981200" y="4933950"/>
            <a:ext cx="4079444" cy="1045637"/>
            <a:chOff x="1981200" y="4933950"/>
            <a:chExt cx="4079444" cy="1045637"/>
          </a:xfrm>
        </p:grpSpPr>
        <p:sp>
          <p:nvSpPr>
            <p:cNvPr id="9" name="Elipsa 8"/>
            <p:cNvSpPr/>
            <p:nvPr/>
          </p:nvSpPr>
          <p:spPr bwMode="auto">
            <a:xfrm>
              <a:off x="5365750" y="4933950"/>
              <a:ext cx="694894" cy="71119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1981200" y="5410200"/>
              <a:ext cx="1359668" cy="5693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100" dirty="0" smtClean="0"/>
                <a:t>Diffuse</a:t>
              </a:r>
              <a:endParaRPr lang="cs-CZ" sz="3100" dirty="0"/>
            </a:p>
          </p:txBody>
        </p:sp>
        <p:cxnSp>
          <p:nvCxnSpPr>
            <p:cNvPr id="11" name="Straight Arrow Connector 26"/>
            <p:cNvCxnSpPr>
              <a:stCxn id="10" idx="3"/>
            </p:cNvCxnSpPr>
            <p:nvPr/>
          </p:nvCxnSpPr>
          <p:spPr bwMode="auto">
            <a:xfrm flipV="1">
              <a:off x="3340868" y="5486400"/>
              <a:ext cx="1916932" cy="20849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7" name="Line 45"/>
          <p:cNvSpPr>
            <a:spLocks noChangeShapeType="1"/>
          </p:cNvSpPr>
          <p:nvPr/>
        </p:nvSpPr>
        <p:spPr bwMode="auto">
          <a:xfrm rot="19991274" flipH="1">
            <a:off x="5118390" y="2223978"/>
            <a:ext cx="916992" cy="3229194"/>
          </a:xfrm>
          <a:prstGeom prst="line">
            <a:avLst/>
          </a:prstGeom>
          <a:noFill/>
          <a:ln w="28575">
            <a:solidFill>
              <a:srgbClr val="FFC000"/>
            </a:solidFill>
            <a:round/>
            <a:headEnd type="none"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9" name="AutoShape 12"/>
          <p:cNvSpPr>
            <a:spLocks noChangeAspect="1" noChangeArrowheads="1"/>
          </p:cNvSpPr>
          <p:nvPr/>
        </p:nvSpPr>
        <p:spPr bwMode="auto">
          <a:xfrm>
            <a:off x="5715000" y="5368116"/>
            <a:ext cx="423084" cy="423084"/>
          </a:xfrm>
          <a:prstGeom prst="sun">
            <a:avLst>
              <a:gd name="adj" fmla="val 33014"/>
            </a:avLst>
          </a:prstGeom>
          <a:solidFill>
            <a:srgbClr val="FFD72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514600" y="2590800"/>
            <a:ext cx="1981200" cy="685800"/>
            <a:chOff x="914400" y="1066800"/>
            <a:chExt cx="6096000" cy="685800"/>
          </a:xfrm>
        </p:grpSpPr>
        <p:cxnSp>
          <p:nvCxnSpPr>
            <p:cNvPr id="18" name="Přímá spojovací čára 6"/>
            <p:cNvCxnSpPr/>
            <p:nvPr/>
          </p:nvCxnSpPr>
          <p:spPr bwMode="auto">
            <a:xfrm flipV="1">
              <a:off x="914400" y="1066800"/>
              <a:ext cx="6096000" cy="6858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Přímá spojovací čára 7"/>
            <p:cNvCxnSpPr/>
            <p:nvPr/>
          </p:nvCxnSpPr>
          <p:spPr bwMode="auto">
            <a:xfrm>
              <a:off x="914400" y="1143000"/>
              <a:ext cx="6096000" cy="5334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13729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80065" y="5638800"/>
            <a:ext cx="8229600" cy="914400"/>
          </a:xfrm>
        </p:spPr>
        <p:txBody>
          <a:bodyPr/>
          <a:lstStyle/>
          <a:p>
            <a:r>
              <a:rPr lang="en-US" dirty="0" smtClean="0"/>
              <a:t>Common solution:  </a:t>
            </a:r>
            <a:r>
              <a:rPr lang="en-US" b="1" dirty="0" smtClean="0">
                <a:solidFill>
                  <a:srgbClr val="FFC000"/>
                </a:solidFill>
              </a:rPr>
              <a:t>Clamp</a:t>
            </a:r>
            <a:r>
              <a:rPr lang="en-US" dirty="0" smtClean="0"/>
              <a:t> </a:t>
            </a:r>
            <a:r>
              <a:rPr lang="en-US" dirty="0" err="1" smtClean="0"/>
              <a:t>contribution</a:t>
            </a:r>
            <a:endParaRPr lang="en-US" dirty="0" smtClean="0"/>
          </a:p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6069EF-2218-4AB1-8D37-562BB864C21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 bwMode="auto">
          <a:xfrm>
            <a:off x="514350" y="161925"/>
            <a:ext cx="8142288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Clamping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rot="19991274" flipH="1" flipV="1">
            <a:off x="1510857" y="3227055"/>
            <a:ext cx="4750686" cy="242549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16" name="Přímá spojovací čára 15"/>
          <p:cNvCxnSpPr/>
          <p:nvPr/>
        </p:nvCxnSpPr>
        <p:spPr bwMode="auto">
          <a:xfrm rot="16200000" flipH="1">
            <a:off x="899784" y="3342092"/>
            <a:ext cx="1413164" cy="76001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Přímá spojovací čára 23"/>
          <p:cNvCxnSpPr/>
          <p:nvPr/>
        </p:nvCxnSpPr>
        <p:spPr bwMode="auto">
          <a:xfrm>
            <a:off x="1261980" y="3027392"/>
            <a:ext cx="3396343" cy="143691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Elipsa 11"/>
          <p:cNvSpPr/>
          <p:nvPr/>
        </p:nvSpPr>
        <p:spPr bwMode="auto">
          <a:xfrm>
            <a:off x="1827010" y="4279422"/>
            <a:ext cx="319472" cy="319471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Elipsa 12"/>
          <p:cNvSpPr/>
          <p:nvPr/>
        </p:nvSpPr>
        <p:spPr bwMode="auto">
          <a:xfrm>
            <a:off x="4480193" y="4305969"/>
            <a:ext cx="319472" cy="319471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AutoShape 12"/>
          <p:cNvSpPr>
            <a:spLocks noChangeAspect="1" noChangeArrowheads="1"/>
          </p:cNvSpPr>
          <p:nvPr/>
        </p:nvSpPr>
        <p:spPr bwMode="auto">
          <a:xfrm>
            <a:off x="762105" y="2573855"/>
            <a:ext cx="910737" cy="910737"/>
          </a:xfrm>
          <a:prstGeom prst="sun">
            <a:avLst>
              <a:gd name="adj" fmla="val 33014"/>
            </a:avLst>
          </a:prstGeom>
          <a:solidFill>
            <a:srgbClr val="FFD72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525611" y="1808192"/>
            <a:ext cx="638943" cy="266226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rot="19991274" flipH="1">
            <a:off x="522476" y="1682641"/>
            <a:ext cx="1331182" cy="263391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6" name="TextovéPole 35"/>
          <p:cNvSpPr txBox="1"/>
          <p:nvPr/>
        </p:nvSpPr>
        <p:spPr>
          <a:xfrm>
            <a:off x="1997177" y="4398992"/>
            <a:ext cx="38343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b="1" dirty="0" smtClean="0">
                <a:latin typeface="Times" pitchFamily="18" charset="0"/>
                <a:cs typeface="Times" pitchFamily="18" charset="0"/>
              </a:rPr>
              <a:t>x</a:t>
            </a:r>
            <a:endParaRPr lang="cs-CZ" sz="3100" baseline="-25000" dirty="0">
              <a:latin typeface="Times" pitchFamily="18" charset="0"/>
              <a:cs typeface="Times" pitchFamily="18" charset="0"/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4721027" y="4398992"/>
            <a:ext cx="38343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b="1" dirty="0" smtClean="0">
                <a:latin typeface="Times" pitchFamily="18" charset="0"/>
                <a:cs typeface="Times" pitchFamily="18" charset="0"/>
              </a:rPr>
              <a:t>x</a:t>
            </a:r>
            <a:endParaRPr lang="cs-CZ" sz="3100" baseline="-25000" dirty="0">
              <a:latin typeface="Times" pitchFamily="18" charset="0"/>
              <a:cs typeface="Times" pitchFamily="18" charset="0"/>
            </a:endParaRPr>
          </a:p>
        </p:txBody>
      </p:sp>
      <p:sp>
        <p:nvSpPr>
          <p:cNvPr id="40" name="TextovéPole 39"/>
          <p:cNvSpPr txBox="1"/>
          <p:nvPr/>
        </p:nvSpPr>
        <p:spPr>
          <a:xfrm>
            <a:off x="1827865" y="3810000"/>
            <a:ext cx="1138710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solidFill>
                  <a:srgbClr val="FFC000"/>
                </a:solidFill>
              </a:rPr>
              <a:t>spike!</a:t>
            </a:r>
            <a:endParaRPr lang="cs-CZ" sz="3100" dirty="0">
              <a:solidFill>
                <a:srgbClr val="FFC000"/>
              </a:solidFill>
            </a:endParaRPr>
          </a:p>
        </p:txBody>
      </p:sp>
      <p:sp>
        <p:nvSpPr>
          <p:cNvPr id="18" name="TextBox 10"/>
          <p:cNvSpPr txBox="1"/>
          <p:nvPr/>
        </p:nvSpPr>
        <p:spPr>
          <a:xfrm>
            <a:off x="761065" y="2743200"/>
            <a:ext cx="534071" cy="579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en-US" sz="3100" b="1" baseline="-2500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bdélník 20"/>
          <p:cNvSpPr/>
          <p:nvPr/>
        </p:nvSpPr>
        <p:spPr bwMode="auto">
          <a:xfrm>
            <a:off x="990600" y="1524000"/>
            <a:ext cx="2362200" cy="685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Zástupný symbol pro obsah 1"/>
          <p:cNvSpPr txBox="1">
            <a:spLocks/>
          </p:cNvSpPr>
          <p:nvPr/>
        </p:nvSpPr>
        <p:spPr bwMode="auto">
          <a:xfrm>
            <a:off x="1524000" y="1447800"/>
            <a:ext cx="6858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</a:pPr>
            <a:r>
              <a:rPr lang="en-US" sz="3100" dirty="0" smtClean="0">
                <a:cs typeface="Times New Roman" pitchFamily="18" charset="0"/>
              </a:rPr>
              <a:t>As 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|| 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||</a:t>
            </a:r>
            <a:r>
              <a:rPr lang="en-US" sz="31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smtClean="0">
                <a:cs typeface="Times New Roman" pitchFamily="18" charset="0"/>
              </a:rPr>
              <a:t>→ 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100" dirty="0" smtClean="0">
                <a:cs typeface="Times New Roman" pitchFamily="18" charset="0"/>
              </a:rPr>
              <a:t>,  VPL contribution → 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∞</a:t>
            </a:r>
          </a:p>
        </p:txBody>
      </p:sp>
    </p:spTree>
    <p:extLst>
      <p:ext uri="{BB962C8B-B14F-4D97-AF65-F5344CB8AC3E}">
        <p14:creationId xmlns:p14="http://schemas.microsoft.com/office/powerpoint/2010/main" val="215174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Energy Loss with Virtual Point Lights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6069EF-2218-4AB1-8D37-562BB864C21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6" name="Picture 2" descr="C:\Users\milos\Desktop\kitchen3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52400" y="2297430"/>
            <a:ext cx="4328160" cy="32461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17" name="TextBox 6"/>
          <p:cNvSpPr txBox="1"/>
          <p:nvPr/>
        </p:nvSpPr>
        <p:spPr>
          <a:xfrm>
            <a:off x="152400" y="5181600"/>
            <a:ext cx="361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/>
              <a:t>Clamping causes energy loss</a:t>
            </a:r>
          </a:p>
        </p:txBody>
      </p:sp>
      <p:pic>
        <p:nvPicPr>
          <p:cNvPr id="18" name="Picture 4" descr="C:\Users\Milos\code\vvs\paper\img\showkitchen-fullvsl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628366" y="2286000"/>
            <a:ext cx="4363233" cy="3272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9" name="TextBox 8"/>
          <p:cNvSpPr txBox="1"/>
          <p:nvPr/>
        </p:nvSpPr>
        <p:spPr>
          <a:xfrm>
            <a:off x="4648200" y="5181600"/>
            <a:ext cx="2092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/>
              <a:t>Reference</a:t>
            </a:r>
          </a:p>
        </p:txBody>
      </p:sp>
      <p:sp>
        <p:nvSpPr>
          <p:cNvPr id="20" name="Oval 5"/>
          <p:cNvSpPr/>
          <p:nvPr/>
        </p:nvSpPr>
        <p:spPr bwMode="auto">
          <a:xfrm rot="21352564">
            <a:off x="324099" y="3833692"/>
            <a:ext cx="2801036" cy="637576"/>
          </a:xfrm>
          <a:prstGeom prst="ellipse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Oval 5"/>
          <p:cNvSpPr/>
          <p:nvPr/>
        </p:nvSpPr>
        <p:spPr bwMode="auto">
          <a:xfrm rot="21352564">
            <a:off x="3309198" y="2481888"/>
            <a:ext cx="925403" cy="939922"/>
          </a:xfrm>
          <a:prstGeom prst="ellipse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99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14424"/>
            <a:ext cx="8229600" cy="5591175"/>
          </a:xfrm>
        </p:spPr>
        <p:txBody>
          <a:bodyPr/>
          <a:lstStyle/>
          <a:p>
            <a:r>
              <a:rPr lang="en-US" dirty="0" smtClean="0"/>
              <a:t>Compute the missing components by path tracing </a:t>
            </a:r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[</a:t>
            </a:r>
            <a:r>
              <a:rPr lang="en-US" sz="240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Kollig</a:t>
            </a:r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and Keller 2004]</a:t>
            </a:r>
          </a:p>
          <a:p>
            <a:endParaRPr lang="en-US" sz="240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endParaRPr lang="en-US" sz="240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endParaRPr lang="en-US" sz="240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endParaRPr lang="en-US" sz="240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endParaRPr lang="en-US" sz="240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endParaRPr lang="en-US" sz="240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endParaRPr lang="en-US" sz="240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endParaRPr lang="en-US" sz="240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r>
              <a:rPr lang="en-US" dirty="0" smtClean="0"/>
              <a:t>Glossy scenes</a:t>
            </a:r>
          </a:p>
          <a:p>
            <a:pPr lvl="1"/>
            <a:r>
              <a:rPr lang="en-US" dirty="0" smtClean="0"/>
              <a:t>As slow as path-tracing everything</a:t>
            </a:r>
          </a:p>
          <a:p>
            <a:endParaRPr lang="en-US" sz="240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Clamping Compensation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6069EF-2218-4AB1-8D37-562BB864C21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6" name="Picture 2" descr="C:\Users\milos\Desktop\kitchen3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52400" y="2297430"/>
            <a:ext cx="4328160" cy="32461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17" name="TextBox 6"/>
          <p:cNvSpPr txBox="1"/>
          <p:nvPr/>
        </p:nvSpPr>
        <p:spPr>
          <a:xfrm>
            <a:off x="152400" y="51816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/>
              <a:t>Path traced compensation:  3.5 hours</a:t>
            </a:r>
          </a:p>
        </p:txBody>
      </p:sp>
      <p:pic>
        <p:nvPicPr>
          <p:cNvPr id="18" name="Picture 4" descr="C:\Users\Milos\code\vvs\paper\img\showkitchen-fullvsl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628366" y="2286000"/>
            <a:ext cx="4363233" cy="3272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9" name="TextBox 8"/>
          <p:cNvSpPr txBox="1"/>
          <p:nvPr/>
        </p:nvSpPr>
        <p:spPr>
          <a:xfrm>
            <a:off x="4648200" y="5181600"/>
            <a:ext cx="2092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1901231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Milos\code\vvs\paper\img\showkitchen-full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52401" y="2295144"/>
            <a:ext cx="4328160" cy="324612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14424"/>
            <a:ext cx="8229600" cy="5591175"/>
          </a:xfrm>
        </p:spPr>
        <p:txBody>
          <a:bodyPr/>
          <a:lstStyle/>
          <a:p>
            <a:r>
              <a:rPr lang="en-US" dirty="0"/>
              <a:t>Integration instead of point sampling</a:t>
            </a:r>
            <a:endParaRPr lang="en-US" sz="240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endParaRPr lang="en-US" sz="240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endParaRPr lang="en-US" sz="240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endParaRPr lang="en-US" sz="240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endParaRPr lang="en-US" sz="240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endParaRPr lang="en-US" sz="240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endParaRPr lang="en-US" sz="240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endParaRPr lang="en-US" sz="240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endParaRPr lang="en-US" sz="240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endParaRPr lang="en-US" sz="240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</a:t>
            </a:r>
            <a:r>
              <a:rPr lang="en-US" dirty="0">
                <a:solidFill>
                  <a:srgbClr val="FFC000"/>
                </a:solidFill>
              </a:rPr>
              <a:t>Spherical</a:t>
            </a:r>
            <a:r>
              <a:rPr lang="en-US" dirty="0"/>
              <a:t> Light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6069EF-2218-4AB1-8D37-562BB864C21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TextBox 6"/>
          <p:cNvSpPr txBox="1"/>
          <p:nvPr/>
        </p:nvSpPr>
        <p:spPr>
          <a:xfrm>
            <a:off x="152400" y="51816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/>
              <a:t>VSL</a:t>
            </a:r>
            <a:r>
              <a:rPr lang="en-US" b="1" dirty="0" smtClean="0"/>
              <a:t>:  4 minutes </a:t>
            </a:r>
          </a:p>
        </p:txBody>
      </p:sp>
      <p:pic>
        <p:nvPicPr>
          <p:cNvPr id="18" name="Picture 4" descr="C:\Users\Milos\code\vvs\paper\img\showkitchen-fullvsl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628366" y="2286000"/>
            <a:ext cx="4363233" cy="3272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9" name="TextBox 8"/>
          <p:cNvSpPr txBox="1"/>
          <p:nvPr/>
        </p:nvSpPr>
        <p:spPr>
          <a:xfrm>
            <a:off x="4648200" y="5181600"/>
            <a:ext cx="2092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8375950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 37"/>
          <p:cNvSpPr/>
          <p:nvPr/>
        </p:nvSpPr>
        <p:spPr bwMode="auto">
          <a:xfrm rot="1521427">
            <a:off x="421760" y="1609670"/>
            <a:ext cx="5748306" cy="2906963"/>
          </a:xfrm>
          <a:custGeom>
            <a:avLst/>
            <a:gdLst>
              <a:gd name="connsiteX0" fmla="*/ 917275 w 1802920"/>
              <a:gd name="connsiteY0" fmla="*/ 1777042 h 1779917"/>
              <a:gd name="connsiteX1" fmla="*/ 1797169 w 1802920"/>
              <a:gd name="connsiteY1" fmla="*/ 940280 h 1779917"/>
              <a:gd name="connsiteX2" fmla="*/ 951781 w 1802920"/>
              <a:gd name="connsiteY2" fmla="*/ 86264 h 1779917"/>
              <a:gd name="connsiteX3" fmla="*/ 278920 w 1802920"/>
              <a:gd name="connsiteY3" fmla="*/ 422695 h 1779917"/>
              <a:gd name="connsiteX4" fmla="*/ 106392 w 1802920"/>
              <a:gd name="connsiteY4" fmla="*/ 957532 h 1779917"/>
              <a:gd name="connsiteX5" fmla="*/ 917275 w 1802920"/>
              <a:gd name="connsiteY5" fmla="*/ 1777042 h 1779917"/>
              <a:gd name="connsiteX0" fmla="*/ 917275 w 1810109"/>
              <a:gd name="connsiteY0" fmla="*/ 1777042 h 1779917"/>
              <a:gd name="connsiteX1" fmla="*/ 1797169 w 1810109"/>
              <a:gd name="connsiteY1" fmla="*/ 940280 h 1779917"/>
              <a:gd name="connsiteX2" fmla="*/ 951781 w 1810109"/>
              <a:gd name="connsiteY2" fmla="*/ 86264 h 1779917"/>
              <a:gd name="connsiteX3" fmla="*/ 278920 w 1810109"/>
              <a:gd name="connsiteY3" fmla="*/ 422695 h 1779917"/>
              <a:gd name="connsiteX4" fmla="*/ 106392 w 1810109"/>
              <a:gd name="connsiteY4" fmla="*/ 957532 h 1779917"/>
              <a:gd name="connsiteX5" fmla="*/ 917275 w 1810109"/>
              <a:gd name="connsiteY5" fmla="*/ 1777042 h 1779917"/>
              <a:gd name="connsiteX0" fmla="*/ 917275 w 1810109"/>
              <a:gd name="connsiteY0" fmla="*/ 1695091 h 1697966"/>
              <a:gd name="connsiteX1" fmla="*/ 1797169 w 1810109"/>
              <a:gd name="connsiteY1" fmla="*/ 858329 h 1697966"/>
              <a:gd name="connsiteX2" fmla="*/ 951781 w 1810109"/>
              <a:gd name="connsiteY2" fmla="*/ 4313 h 1697966"/>
              <a:gd name="connsiteX3" fmla="*/ 278920 w 1810109"/>
              <a:gd name="connsiteY3" fmla="*/ 340744 h 1697966"/>
              <a:gd name="connsiteX4" fmla="*/ 106392 w 1810109"/>
              <a:gd name="connsiteY4" fmla="*/ 875581 h 1697966"/>
              <a:gd name="connsiteX5" fmla="*/ 917275 w 1810109"/>
              <a:gd name="connsiteY5" fmla="*/ 1695091 h 1697966"/>
              <a:gd name="connsiteX0" fmla="*/ 917275 w 1810109"/>
              <a:gd name="connsiteY0" fmla="*/ 1695091 h 1718095"/>
              <a:gd name="connsiteX1" fmla="*/ 1797169 w 1810109"/>
              <a:gd name="connsiteY1" fmla="*/ 858329 h 1718095"/>
              <a:gd name="connsiteX2" fmla="*/ 951781 w 1810109"/>
              <a:gd name="connsiteY2" fmla="*/ 4313 h 1718095"/>
              <a:gd name="connsiteX3" fmla="*/ 278920 w 1810109"/>
              <a:gd name="connsiteY3" fmla="*/ 340744 h 1718095"/>
              <a:gd name="connsiteX4" fmla="*/ 106392 w 1810109"/>
              <a:gd name="connsiteY4" fmla="*/ 875581 h 1718095"/>
              <a:gd name="connsiteX5" fmla="*/ 917275 w 1810109"/>
              <a:gd name="connsiteY5" fmla="*/ 1695091 h 1718095"/>
              <a:gd name="connsiteX0" fmla="*/ 822385 w 1715219"/>
              <a:gd name="connsiteY0" fmla="*/ 1695091 h 1718095"/>
              <a:gd name="connsiteX1" fmla="*/ 1702279 w 1715219"/>
              <a:gd name="connsiteY1" fmla="*/ 858329 h 1718095"/>
              <a:gd name="connsiteX2" fmla="*/ 856891 w 1715219"/>
              <a:gd name="connsiteY2" fmla="*/ 4313 h 1718095"/>
              <a:gd name="connsiteX3" fmla="*/ 184030 w 1715219"/>
              <a:gd name="connsiteY3" fmla="*/ 340744 h 1718095"/>
              <a:gd name="connsiteX4" fmla="*/ 11502 w 1715219"/>
              <a:gd name="connsiteY4" fmla="*/ 875581 h 1718095"/>
              <a:gd name="connsiteX5" fmla="*/ 822385 w 1715219"/>
              <a:gd name="connsiteY5" fmla="*/ 1695091 h 1718095"/>
              <a:gd name="connsiteX0" fmla="*/ 825260 w 1718094"/>
              <a:gd name="connsiteY0" fmla="*/ 1695091 h 1718095"/>
              <a:gd name="connsiteX1" fmla="*/ 1705154 w 1718094"/>
              <a:gd name="connsiteY1" fmla="*/ 858329 h 1718095"/>
              <a:gd name="connsiteX2" fmla="*/ 859766 w 1718094"/>
              <a:gd name="connsiteY2" fmla="*/ 4313 h 1718095"/>
              <a:gd name="connsiteX3" fmla="*/ 186905 w 1718094"/>
              <a:gd name="connsiteY3" fmla="*/ 340744 h 1718095"/>
              <a:gd name="connsiteX4" fmla="*/ 14377 w 1718094"/>
              <a:gd name="connsiteY4" fmla="*/ 875581 h 1718095"/>
              <a:gd name="connsiteX5" fmla="*/ 825260 w 1718094"/>
              <a:gd name="connsiteY5" fmla="*/ 1695091 h 1718095"/>
              <a:gd name="connsiteX0" fmla="*/ 825260 w 1718094"/>
              <a:gd name="connsiteY0" fmla="*/ 1695091 h 1718095"/>
              <a:gd name="connsiteX1" fmla="*/ 1705154 w 1718094"/>
              <a:gd name="connsiteY1" fmla="*/ 858329 h 1718095"/>
              <a:gd name="connsiteX2" fmla="*/ 859766 w 1718094"/>
              <a:gd name="connsiteY2" fmla="*/ 4313 h 1718095"/>
              <a:gd name="connsiteX3" fmla="*/ 186905 w 1718094"/>
              <a:gd name="connsiteY3" fmla="*/ 340744 h 1718095"/>
              <a:gd name="connsiteX4" fmla="*/ 14377 w 1718094"/>
              <a:gd name="connsiteY4" fmla="*/ 875581 h 1718095"/>
              <a:gd name="connsiteX5" fmla="*/ 825260 w 1718094"/>
              <a:gd name="connsiteY5" fmla="*/ 1695091 h 1718095"/>
              <a:gd name="connsiteX0" fmla="*/ 825260 w 1718094"/>
              <a:gd name="connsiteY0" fmla="*/ 1691321 h 1714325"/>
              <a:gd name="connsiteX1" fmla="*/ 1705154 w 1718094"/>
              <a:gd name="connsiteY1" fmla="*/ 854559 h 1714325"/>
              <a:gd name="connsiteX2" fmla="*/ 859766 w 1718094"/>
              <a:gd name="connsiteY2" fmla="*/ 543 h 1714325"/>
              <a:gd name="connsiteX3" fmla="*/ 186905 w 1718094"/>
              <a:gd name="connsiteY3" fmla="*/ 336974 h 1714325"/>
              <a:gd name="connsiteX4" fmla="*/ 14377 w 1718094"/>
              <a:gd name="connsiteY4" fmla="*/ 871811 h 1714325"/>
              <a:gd name="connsiteX5" fmla="*/ 825260 w 1718094"/>
              <a:gd name="connsiteY5" fmla="*/ 1691321 h 1714325"/>
              <a:gd name="connsiteX0" fmla="*/ 819229 w 1712063"/>
              <a:gd name="connsiteY0" fmla="*/ 1691321 h 1714325"/>
              <a:gd name="connsiteX1" fmla="*/ 1699123 w 1712063"/>
              <a:gd name="connsiteY1" fmla="*/ 854559 h 1714325"/>
              <a:gd name="connsiteX2" fmla="*/ 853735 w 1712063"/>
              <a:gd name="connsiteY2" fmla="*/ 543 h 1714325"/>
              <a:gd name="connsiteX3" fmla="*/ 180874 w 1712063"/>
              <a:gd name="connsiteY3" fmla="*/ 336974 h 1714325"/>
              <a:gd name="connsiteX4" fmla="*/ 8346 w 1712063"/>
              <a:gd name="connsiteY4" fmla="*/ 871811 h 1714325"/>
              <a:gd name="connsiteX5" fmla="*/ 819229 w 1712063"/>
              <a:gd name="connsiteY5" fmla="*/ 1691321 h 1714325"/>
              <a:gd name="connsiteX0" fmla="*/ 3406570 w 4299404"/>
              <a:gd name="connsiteY0" fmla="*/ 2961193 h 2984197"/>
              <a:gd name="connsiteX1" fmla="*/ 4286464 w 4299404"/>
              <a:gd name="connsiteY1" fmla="*/ 2124431 h 2984197"/>
              <a:gd name="connsiteX2" fmla="*/ 3441076 w 4299404"/>
              <a:gd name="connsiteY2" fmla="*/ 1270415 h 2984197"/>
              <a:gd name="connsiteX3" fmla="*/ 2768215 w 4299404"/>
              <a:gd name="connsiteY3" fmla="*/ 1606846 h 2984197"/>
              <a:gd name="connsiteX4" fmla="*/ 2595687 w 4299404"/>
              <a:gd name="connsiteY4" fmla="*/ 2141683 h 2984197"/>
              <a:gd name="connsiteX5" fmla="*/ 3406570 w 4299404"/>
              <a:gd name="connsiteY5" fmla="*/ 2961193 h 2984197"/>
              <a:gd name="connsiteX0" fmla="*/ 5698531 w 6591365"/>
              <a:gd name="connsiteY0" fmla="*/ 2985183 h 3008187"/>
              <a:gd name="connsiteX1" fmla="*/ 6578425 w 6591365"/>
              <a:gd name="connsiteY1" fmla="*/ 2148421 h 3008187"/>
              <a:gd name="connsiteX2" fmla="*/ 5733037 w 6591365"/>
              <a:gd name="connsiteY2" fmla="*/ 1294405 h 3008187"/>
              <a:gd name="connsiteX3" fmla="*/ 5060176 w 6591365"/>
              <a:gd name="connsiteY3" fmla="*/ 1630836 h 3008187"/>
              <a:gd name="connsiteX4" fmla="*/ 4887648 w 6591365"/>
              <a:gd name="connsiteY4" fmla="*/ 2165673 h 3008187"/>
              <a:gd name="connsiteX5" fmla="*/ 5698531 w 6591365"/>
              <a:gd name="connsiteY5" fmla="*/ 2985183 h 3008187"/>
              <a:gd name="connsiteX0" fmla="*/ 5698531 w 6591365"/>
              <a:gd name="connsiteY0" fmla="*/ 3602639 h 3625643"/>
              <a:gd name="connsiteX1" fmla="*/ 6578425 w 6591365"/>
              <a:gd name="connsiteY1" fmla="*/ 2765877 h 3625643"/>
              <a:gd name="connsiteX2" fmla="*/ 5733037 w 6591365"/>
              <a:gd name="connsiteY2" fmla="*/ 1911861 h 3625643"/>
              <a:gd name="connsiteX3" fmla="*/ 5060176 w 6591365"/>
              <a:gd name="connsiteY3" fmla="*/ 2248292 h 3625643"/>
              <a:gd name="connsiteX4" fmla="*/ 4887648 w 6591365"/>
              <a:gd name="connsiteY4" fmla="*/ 2783129 h 3625643"/>
              <a:gd name="connsiteX5" fmla="*/ 5698531 w 6591365"/>
              <a:gd name="connsiteY5" fmla="*/ 3602639 h 3625643"/>
              <a:gd name="connsiteX0" fmla="*/ 5698531 w 6591365"/>
              <a:gd name="connsiteY0" fmla="*/ 2985183 h 3008187"/>
              <a:gd name="connsiteX1" fmla="*/ 6578425 w 6591365"/>
              <a:gd name="connsiteY1" fmla="*/ 2148421 h 3008187"/>
              <a:gd name="connsiteX2" fmla="*/ 5733037 w 6591365"/>
              <a:gd name="connsiteY2" fmla="*/ 1294405 h 3008187"/>
              <a:gd name="connsiteX3" fmla="*/ 5060176 w 6591365"/>
              <a:gd name="connsiteY3" fmla="*/ 1630836 h 3008187"/>
              <a:gd name="connsiteX4" fmla="*/ 4887648 w 6591365"/>
              <a:gd name="connsiteY4" fmla="*/ 2165673 h 3008187"/>
              <a:gd name="connsiteX5" fmla="*/ 5698531 w 6591365"/>
              <a:gd name="connsiteY5" fmla="*/ 2985183 h 3008187"/>
              <a:gd name="connsiteX0" fmla="*/ 5698531 w 6591365"/>
              <a:gd name="connsiteY0" fmla="*/ 2985183 h 3008187"/>
              <a:gd name="connsiteX1" fmla="*/ 6578425 w 6591365"/>
              <a:gd name="connsiteY1" fmla="*/ 2148421 h 3008187"/>
              <a:gd name="connsiteX2" fmla="*/ 5733037 w 6591365"/>
              <a:gd name="connsiteY2" fmla="*/ 1294405 h 3008187"/>
              <a:gd name="connsiteX3" fmla="*/ 5060176 w 6591365"/>
              <a:gd name="connsiteY3" fmla="*/ 1630836 h 3008187"/>
              <a:gd name="connsiteX4" fmla="*/ 4887648 w 6591365"/>
              <a:gd name="connsiteY4" fmla="*/ 2165673 h 3008187"/>
              <a:gd name="connsiteX5" fmla="*/ 5698531 w 6591365"/>
              <a:gd name="connsiteY5" fmla="*/ 2985183 h 3008187"/>
              <a:gd name="connsiteX0" fmla="*/ 4096470 w 4989304"/>
              <a:gd name="connsiteY0" fmla="*/ 2495682 h 2518686"/>
              <a:gd name="connsiteX1" fmla="*/ 4976364 w 4989304"/>
              <a:gd name="connsiteY1" fmla="*/ 1658920 h 2518686"/>
              <a:gd name="connsiteX2" fmla="*/ 4130976 w 4989304"/>
              <a:gd name="connsiteY2" fmla="*/ 804904 h 2518686"/>
              <a:gd name="connsiteX3" fmla="*/ 3458115 w 4989304"/>
              <a:gd name="connsiteY3" fmla="*/ 1141335 h 2518686"/>
              <a:gd name="connsiteX4" fmla="*/ 3285587 w 4989304"/>
              <a:gd name="connsiteY4" fmla="*/ 1676172 h 2518686"/>
              <a:gd name="connsiteX5" fmla="*/ 4096470 w 4989304"/>
              <a:gd name="connsiteY5" fmla="*/ 2495682 h 2518686"/>
              <a:gd name="connsiteX0" fmla="*/ 12870426 w 13763260"/>
              <a:gd name="connsiteY0" fmla="*/ 6937183 h 6960187"/>
              <a:gd name="connsiteX1" fmla="*/ 13750320 w 13763260"/>
              <a:gd name="connsiteY1" fmla="*/ 6100421 h 6960187"/>
              <a:gd name="connsiteX2" fmla="*/ 12904932 w 13763260"/>
              <a:gd name="connsiteY2" fmla="*/ 5246405 h 6960187"/>
              <a:gd name="connsiteX3" fmla="*/ 12232071 w 13763260"/>
              <a:gd name="connsiteY3" fmla="*/ 5582836 h 6960187"/>
              <a:gd name="connsiteX4" fmla="*/ 12059543 w 13763260"/>
              <a:gd name="connsiteY4" fmla="*/ 6117673 h 6960187"/>
              <a:gd name="connsiteX5" fmla="*/ 12870426 w 13763260"/>
              <a:gd name="connsiteY5" fmla="*/ 6937183 h 6960187"/>
              <a:gd name="connsiteX0" fmla="*/ 12870426 w 13763260"/>
              <a:gd name="connsiteY0" fmla="*/ 6937183 h 6960187"/>
              <a:gd name="connsiteX1" fmla="*/ 13750320 w 13763260"/>
              <a:gd name="connsiteY1" fmla="*/ 6100421 h 6960187"/>
              <a:gd name="connsiteX2" fmla="*/ 12904932 w 13763260"/>
              <a:gd name="connsiteY2" fmla="*/ 5246405 h 6960187"/>
              <a:gd name="connsiteX3" fmla="*/ 12232071 w 13763260"/>
              <a:gd name="connsiteY3" fmla="*/ 5582836 h 6960187"/>
              <a:gd name="connsiteX4" fmla="*/ 12059543 w 13763260"/>
              <a:gd name="connsiteY4" fmla="*/ 6117673 h 6960187"/>
              <a:gd name="connsiteX5" fmla="*/ 12870426 w 13763260"/>
              <a:gd name="connsiteY5" fmla="*/ 6937183 h 696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63260" h="6960187">
                <a:moveTo>
                  <a:pt x="12870426" y="6937183"/>
                </a:moveTo>
                <a:cubicBezTo>
                  <a:pt x="13234173" y="6960187"/>
                  <a:pt x="13763260" y="6619443"/>
                  <a:pt x="13750320" y="6100421"/>
                </a:cubicBezTo>
                <a:cubicBezTo>
                  <a:pt x="13737380" y="5581399"/>
                  <a:pt x="13326188" y="5250718"/>
                  <a:pt x="12904932" y="5246405"/>
                </a:cubicBezTo>
                <a:cubicBezTo>
                  <a:pt x="12543232" y="5245862"/>
                  <a:pt x="12372969" y="5437625"/>
                  <a:pt x="12232071" y="5582836"/>
                </a:cubicBezTo>
                <a:cubicBezTo>
                  <a:pt x="1" y="-1"/>
                  <a:pt x="2038166" y="2867726"/>
                  <a:pt x="12059543" y="6117673"/>
                </a:cubicBezTo>
                <a:cubicBezTo>
                  <a:pt x="12099799" y="6579186"/>
                  <a:pt x="12506679" y="6914179"/>
                  <a:pt x="12870426" y="6937183"/>
                </a:cubicBezTo>
                <a:close/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Recall: Emission Distribution of a VPL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010402" y="6477000"/>
            <a:ext cx="2133600" cy="381000"/>
          </a:xfrm>
        </p:spPr>
        <p:txBody>
          <a:bodyPr/>
          <a:lstStyle/>
          <a:p>
            <a:pPr>
              <a:defRPr/>
            </a:pPr>
            <a:fld id="{436069EF-2218-4AB1-8D37-562BB864C21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rot="19991274" flipH="1">
            <a:off x="3382804" y="5474710"/>
            <a:ext cx="3731429" cy="880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7" name="Line 45"/>
          <p:cNvSpPr>
            <a:spLocks noChangeShapeType="1"/>
          </p:cNvSpPr>
          <p:nvPr/>
        </p:nvSpPr>
        <p:spPr bwMode="auto">
          <a:xfrm rot="19991274" flipH="1">
            <a:off x="4508791" y="1999851"/>
            <a:ext cx="916992" cy="3229194"/>
          </a:xfrm>
          <a:prstGeom prst="line">
            <a:avLst/>
          </a:prstGeom>
          <a:noFill/>
          <a:ln w="28575">
            <a:solidFill>
              <a:srgbClr val="FFC000"/>
            </a:solidFill>
            <a:round/>
            <a:headEnd type="none"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9" name="AutoShape 12"/>
          <p:cNvSpPr>
            <a:spLocks noChangeAspect="1" noChangeArrowheads="1"/>
          </p:cNvSpPr>
          <p:nvPr/>
        </p:nvSpPr>
        <p:spPr bwMode="auto">
          <a:xfrm>
            <a:off x="5105401" y="5215716"/>
            <a:ext cx="423084" cy="423084"/>
          </a:xfrm>
          <a:prstGeom prst="sun">
            <a:avLst>
              <a:gd name="adj" fmla="val 33014"/>
            </a:avLst>
          </a:prstGeom>
          <a:solidFill>
            <a:srgbClr val="FFD72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rot="19991274" flipH="1">
            <a:off x="1894367" y="2054628"/>
            <a:ext cx="1470942" cy="90724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" name="AutoShape 12"/>
          <p:cNvSpPr>
            <a:spLocks noChangeAspect="1" noChangeArrowheads="1"/>
          </p:cNvSpPr>
          <p:nvPr/>
        </p:nvSpPr>
        <p:spPr bwMode="auto">
          <a:xfrm>
            <a:off x="2178050" y="2047875"/>
            <a:ext cx="920750" cy="920750"/>
          </a:xfrm>
          <a:prstGeom prst="sun">
            <a:avLst>
              <a:gd name="adj" fmla="val 3301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73150" y="2232025"/>
            <a:ext cx="110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Spike!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6329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9" grpId="0" animBg="1"/>
      <p:bldP spid="10" grpId="0" animBg="1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16767</TotalTime>
  <Words>1745</Words>
  <Application>Microsoft Office PowerPoint</Application>
  <PresentationFormat>On-screen Show (4:3)</PresentationFormat>
  <Paragraphs>198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Default Design</vt:lpstr>
      <vt:lpstr>Handling Difficult Light Paths (virtual spherical lights)</vt:lpstr>
      <vt:lpstr>Glossy Inter-reflections</vt:lpstr>
      <vt:lpstr>Glossy VPL Emission: Illumination Spikes </vt:lpstr>
      <vt:lpstr>BRDF lobe at the VPL location</vt:lpstr>
      <vt:lpstr>PowerPoint Presentation</vt:lpstr>
      <vt:lpstr>Energy Loss with Virtual Point Lights</vt:lpstr>
      <vt:lpstr>Clamping Compensation</vt:lpstr>
      <vt:lpstr>Virtual Spherical Light</vt:lpstr>
      <vt:lpstr>Recall: Emission Distribution of a VPL</vt:lpstr>
      <vt:lpstr>What happens as #lights   ?</vt:lpstr>
      <vt:lpstr>Idea: We want a “virtual area light”</vt:lpstr>
      <vt:lpstr>Expand Point into Sphere</vt:lpstr>
      <vt:lpstr>Light Contribution</vt:lpstr>
      <vt:lpstr>Computing the VSL integral</vt:lpstr>
      <vt:lpstr>Results: Kitchen</vt:lpstr>
      <vt:lpstr>Results: Anisotropic Tableau</vt:lpstr>
      <vt:lpstr>Limitation: Blurring</vt:lpstr>
      <vt:lpstr>Error Images (Indirect Only)</vt:lpstr>
      <vt:lpstr>Ray/Beam Lights [Novák et al 2012]</vt:lpstr>
      <vt:lpstr>Progressive Clamping [Davidovič and Georgiev 2012]</vt:lpstr>
      <vt:lpstr>Conclusion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part 3</dc:title>
  <dc:creator>milos</dc:creator>
  <cp:lastModifiedBy>Jaroslav Křivánek</cp:lastModifiedBy>
  <cp:revision>1191</cp:revision>
  <cp:lastPrinted>2012-08-09T18:18:40Z</cp:lastPrinted>
  <dcterms:created xsi:type="dcterms:W3CDTF">2006-08-16T00:00:00Z</dcterms:created>
  <dcterms:modified xsi:type="dcterms:W3CDTF">2012-08-09T18:19:06Z</dcterms:modified>
</cp:coreProperties>
</file>